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handoutMasterIdLst>
    <p:handoutMasterId r:id="rId15"/>
  </p:handoutMasterIdLst>
  <p:sldIdLst>
    <p:sldId id="256" r:id="rId3"/>
    <p:sldId id="257" r:id="rId4"/>
    <p:sldId id="259" r:id="rId5"/>
    <p:sldId id="260" r:id="rId6"/>
    <p:sldId id="266" r:id="rId7"/>
    <p:sldId id="263" r:id="rId8"/>
    <p:sldId id="261" r:id="rId9"/>
    <p:sldId id="264" r:id="rId10"/>
    <p:sldId id="265" r:id="rId11"/>
    <p:sldId id="267" r:id="rId12"/>
    <p:sldId id="262" r:id="rId13"/>
    <p:sldId id="269" r:id="rId14"/>
  </p:sldIdLst>
  <p:sldSz cx="9144000" cy="6858000" type="screen4x3"/>
  <p:notesSz cx="7077075" cy="93694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9" autoAdjust="0"/>
    <p:restoredTop sz="94660"/>
  </p:normalViewPr>
  <p:slideViewPr>
    <p:cSldViewPr>
      <p:cViewPr>
        <p:scale>
          <a:sx n="107" d="100"/>
          <a:sy n="107" d="100"/>
        </p:scale>
        <p:origin x="-9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86A02D10-07E4-4666-B679-429A0D955936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736C044C-BCEF-4D4D-832B-8AC678D87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96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k.brown@okemosk12.net" TargetMode="External"/><Relationship Id="rId2" Type="http://schemas.openxmlformats.org/officeDocument/2006/relationships/hyperlink" Target="mailto:karyngoven@gmail.co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2420888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ESLPAC Conference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October 14, 2016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67544" y="476672"/>
            <a:ext cx="47880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Career Pathways and the ESL Classroom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Okemos A+ English Language</a:t>
            </a:r>
            <a:br>
              <a:rPr lang="en-US" dirty="0" smtClean="0"/>
            </a:br>
            <a:r>
              <a:rPr lang="en-US" dirty="0" smtClean="0"/>
              <a:t>	Program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196752"/>
            <a:ext cx="6563072" cy="460648"/>
          </a:xfrm>
        </p:spPr>
        <p:txBody>
          <a:bodyPr/>
          <a:lstStyle/>
          <a:p>
            <a:r>
              <a:rPr lang="en-US" dirty="0" smtClean="0"/>
              <a:t>What are we doing?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123728" y="1628800"/>
            <a:ext cx="6768752" cy="496855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Program Strategic Planning (Spring 2016) 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Meeting with local </a:t>
            </a:r>
            <a:r>
              <a:rPr lang="en-US" dirty="0" smtClean="0"/>
              <a:t>industries to provide ESL classes:</a:t>
            </a:r>
            <a:endParaRPr lang="en-US" dirty="0" smtClean="0"/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Meijer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err="1" smtClean="0"/>
              <a:t>Peckham</a:t>
            </a:r>
            <a:endParaRPr lang="en-US" dirty="0" smtClean="0"/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Sparrow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       Cameron Tool and Die Corporation</a:t>
            </a:r>
          </a:p>
          <a:p>
            <a:pPr marL="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Looking </a:t>
            </a:r>
            <a:r>
              <a:rPr lang="en-US" dirty="0" smtClean="0"/>
              <a:t>at Employability </a:t>
            </a:r>
            <a:r>
              <a:rPr lang="en-US" dirty="0" smtClean="0"/>
              <a:t>Skills/Standards Kentucky </a:t>
            </a:r>
            <a:r>
              <a:rPr lang="en-US" dirty="0"/>
              <a:t>Model </a:t>
            </a:r>
            <a:r>
              <a:rPr lang="en-US" dirty="0" smtClean="0"/>
              <a:t>template </a:t>
            </a:r>
            <a:r>
              <a:rPr lang="en-US" dirty="0" smtClean="0"/>
              <a:t>(</a:t>
            </a:r>
            <a:r>
              <a:rPr lang="en-US" dirty="0" smtClean="0"/>
              <a:t>Fall 2016</a:t>
            </a:r>
            <a:r>
              <a:rPr lang="en-US" dirty="0"/>
              <a:t>) </a:t>
            </a:r>
            <a:r>
              <a:rPr lang="en-US" dirty="0" smtClean="0"/>
              <a:t> &amp; incorporate it into classrooms studies </a:t>
            </a:r>
            <a:r>
              <a:rPr lang="en-US" dirty="0"/>
              <a:t>to </a:t>
            </a:r>
            <a:r>
              <a:rPr lang="en-US" dirty="0" smtClean="0"/>
              <a:t>help </a:t>
            </a:r>
            <a:r>
              <a:rPr lang="en-US" dirty="0"/>
              <a:t>with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ESL/employability </a:t>
            </a:r>
            <a:r>
              <a:rPr lang="en-US" dirty="0"/>
              <a:t>and soft skills in </a:t>
            </a:r>
            <a:r>
              <a:rPr lang="en-US" dirty="0" smtClean="0"/>
              <a:t>the </a:t>
            </a:r>
            <a:r>
              <a:rPr lang="en-US" dirty="0"/>
              <a:t>workplace </a:t>
            </a:r>
            <a:r>
              <a:rPr lang="en-US" dirty="0" smtClean="0"/>
              <a:t> (</a:t>
            </a:r>
            <a:r>
              <a:rPr lang="en-US" dirty="0"/>
              <a:t>January 2017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Shorter more intense classes</a:t>
            </a:r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Utilizing CCRS and 180 Skills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Working with local business </a:t>
            </a:r>
            <a:r>
              <a:rPr lang="en-US" dirty="0" smtClean="0"/>
              <a:t>HR </a:t>
            </a:r>
            <a:r>
              <a:rPr lang="en-US" dirty="0" smtClean="0"/>
              <a:t>for </a:t>
            </a:r>
            <a:r>
              <a:rPr lang="en-US" dirty="0" smtClean="0"/>
              <a:t>interviewing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Working with Lansing Community College to create an academic bridge program/shared instruction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57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Story of a student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Name:  Danny Boy </a:t>
            </a:r>
            <a:r>
              <a:rPr lang="en-US" dirty="0" err="1" smtClean="0"/>
              <a:t>Quimba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1881771"/>
            <a:ext cx="5481389" cy="411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051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000" dirty="0" err="1" smtClean="0"/>
              <a:t>Karyn</a:t>
            </a:r>
            <a:r>
              <a:rPr lang="en-US" sz="2000" dirty="0" smtClean="0"/>
              <a:t> </a:t>
            </a:r>
            <a:r>
              <a:rPr lang="en-US" sz="2000" dirty="0" err="1" smtClean="0"/>
              <a:t>Goven</a:t>
            </a:r>
            <a:endParaRPr lang="en-US" sz="2000" dirty="0" smtClean="0"/>
          </a:p>
          <a:p>
            <a:r>
              <a:rPr lang="en-US" sz="1600" dirty="0" smtClean="0"/>
              <a:t>Director </a:t>
            </a:r>
          </a:p>
          <a:p>
            <a:r>
              <a:rPr lang="en-US" sz="1600" dirty="0" smtClean="0"/>
              <a:t>Okemos A+ English Language Program</a:t>
            </a:r>
            <a:endParaRPr lang="en-US" sz="1600" dirty="0"/>
          </a:p>
          <a:p>
            <a:r>
              <a:rPr lang="en-US" sz="1600" dirty="0" smtClean="0">
                <a:hlinkClick r:id="rId2"/>
              </a:rPr>
              <a:t>karyngoven@gmail.com</a:t>
            </a:r>
            <a:r>
              <a:rPr lang="en-US" sz="1600" dirty="0" smtClean="0"/>
              <a:t> </a:t>
            </a:r>
          </a:p>
          <a:p>
            <a:endParaRPr lang="en-US" sz="2000" dirty="0"/>
          </a:p>
          <a:p>
            <a:r>
              <a:rPr lang="en-US" sz="2000" dirty="0" smtClean="0"/>
              <a:t>Patrick Brown</a:t>
            </a:r>
          </a:p>
          <a:p>
            <a:r>
              <a:rPr lang="en-US" sz="1600" dirty="0" smtClean="0"/>
              <a:t>Program Specialist </a:t>
            </a:r>
          </a:p>
          <a:p>
            <a:r>
              <a:rPr lang="en-US" sz="1600" dirty="0" smtClean="0"/>
              <a:t>Okemos A+ English Language Program </a:t>
            </a:r>
          </a:p>
          <a:p>
            <a:r>
              <a:rPr lang="en-US" sz="1600" dirty="0" smtClean="0">
                <a:hlinkClick r:id="rId3"/>
              </a:rPr>
              <a:t>Patrick.brown@okemosk12.net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10333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WIOA Languages Changes it All!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z="4000" b="1" dirty="0" smtClean="0"/>
              <a:t>WIOA Requires us to:</a:t>
            </a:r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 dirty="0" smtClean="0"/>
              <a:t>Work with partners-Michigan Works, Michigan Rehabilitation Services, Colleges/Universities/Technical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 dirty="0" smtClean="0"/>
              <a:t>Utilize a Career Pathways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 dirty="0" smtClean="0"/>
              <a:t>Integrate ESL Civics (IELCE)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National Data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z="3200" b="1" dirty="0" smtClean="0"/>
              <a:t>ESL Information</a:t>
            </a:r>
            <a:endParaRPr lang="en-US" altLang="ko-KR" sz="3200" b="1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62% of the Foreign Born residents over the age of 16 are working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16.5% of all foreign born residents over the age of 25 have at least a bachelor’s degree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30% of all foreign born residents over the age of 25 have less than a high school degree.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800" dirty="0">
              <a:latin typeface="Arial" pitchFamily="34" charset="0"/>
              <a:cs typeface="Arial" pitchFamily="34" charset="0"/>
            </a:endParaRPr>
          </a:p>
          <a:p>
            <a:r>
              <a:rPr lang="en-US" sz="900" dirty="0"/>
              <a:t>American Community Survey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ko-KR" altLang="en-US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Michigan 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134072" y="1844824"/>
            <a:ext cx="6686400" cy="501317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52.5%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800" dirty="0">
                <a:latin typeface="Arial" pitchFamily="34" charset="0"/>
                <a:cs typeface="Arial" pitchFamily="34" charset="0"/>
              </a:rPr>
              <a:t>of the Foreign Born residents over the age of 16 are working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40% </a:t>
            </a:r>
            <a:r>
              <a:rPr lang="en-US" altLang="ko-KR" sz="2800" dirty="0">
                <a:latin typeface="Arial" pitchFamily="34" charset="0"/>
                <a:cs typeface="Arial" pitchFamily="34" charset="0"/>
              </a:rPr>
              <a:t>of all foreign born residents over the age of 25 have at least a bachelor’s degree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22.5% </a:t>
            </a:r>
            <a:r>
              <a:rPr lang="en-US" altLang="ko-KR" sz="2800" dirty="0">
                <a:latin typeface="Arial" pitchFamily="34" charset="0"/>
                <a:cs typeface="Arial" pitchFamily="34" charset="0"/>
              </a:rPr>
              <a:t>of all foreign born residents over the age of 25 have less than a high school degree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ko-KR" alt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900" dirty="0" smtClean="0"/>
              <a:t>American Community Survey</a:t>
            </a:r>
            <a:endParaRPr lang="en-US" sz="9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ESL Information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4828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Story of a student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Name:  Jose Parra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519" y="1772816"/>
            <a:ext cx="5626662" cy="421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769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980728"/>
            <a:ext cx="6563072" cy="460648"/>
          </a:xfrm>
        </p:spPr>
        <p:txBody>
          <a:bodyPr/>
          <a:lstStyle/>
          <a:p>
            <a:r>
              <a:rPr lang="en-US" dirty="0" smtClean="0"/>
              <a:t>6 elements</a:t>
            </a:r>
            <a:endParaRPr lang="en-US" dirty="0"/>
          </a:p>
        </p:txBody>
      </p:sp>
      <p:pic>
        <p:nvPicPr>
          <p:cNvPr id="1026" name="Picture 2" descr="Image result for career pathways 6 elements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802" y="1340768"/>
            <a:ext cx="5893504" cy="502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257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Career Pathway?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 new way to teach ESL: A </a:t>
            </a:r>
            <a:r>
              <a:rPr lang="en-US" dirty="0"/>
              <a:t>l</a:t>
            </a:r>
            <a:r>
              <a:rPr lang="en-US" dirty="0" smtClean="0"/>
              <a:t>ook at the top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79712" y="1844824"/>
            <a:ext cx="6912768" cy="4536504"/>
          </a:xfrm>
        </p:spPr>
        <p:txBody>
          <a:bodyPr/>
          <a:lstStyle/>
          <a:p>
            <a:r>
              <a:rPr lang="en-US" b="1" dirty="0" smtClean="0"/>
              <a:t>True definition of a Career Pathways is a sequence of coursework that: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Aligns with the skill needs of industries in your region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Involves transition into post secondary, apprenticeship or trainings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Utilizes curriculum that is contextual to develop work readiness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Incorporates</a:t>
            </a:r>
            <a:r>
              <a:rPr lang="en-US" dirty="0"/>
              <a:t> </a:t>
            </a:r>
            <a:r>
              <a:rPr lang="en-US" dirty="0" smtClean="0"/>
              <a:t>appropriate and integrated instruction to accelerate education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Leads to an attainment of an industry-recognized degree or credential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Helps worker enter or advance in a specific field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Includes academic and career counseling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Meets the needs of the student with help with barriers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Integrates Civics Education (IELCE)</a:t>
            </a:r>
          </a:p>
          <a:p>
            <a:r>
              <a:rPr lang="en-US" b="1" dirty="0" smtClean="0"/>
              <a:t>Examples: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I-Best:  2 Pairs of instructors in the same classroom teaching a job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(CNA)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Alternating Teachers:  Same as above but not at the same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VESL/VABE:  Students prepare to work in a specific field-Entire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Cluster VESL/VABE:  Greater variety of students and goals in a class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231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it mean in the classroom?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835696" y="1844825"/>
            <a:ext cx="6768752" cy="410445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Intense/streamlined classroom instruction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Development of soft skills need for employment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Sharing a vision and strategies with community partners and within a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Career Pathway aligns with the Michigan Works/top       regional </a:t>
            </a:r>
            <a:r>
              <a:rPr lang="en-US" sz="1800" dirty="0"/>
              <a:t>sector industries</a:t>
            </a: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Integrate Employability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Prepare our students to be successful in post-secondary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Use contextualized </a:t>
            </a:r>
            <a:r>
              <a:rPr lang="en-US" sz="1800" dirty="0" smtClean="0"/>
              <a:t>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Incorporates rigorous civics education</a:t>
            </a: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Include Career/Education next-steps </a:t>
            </a:r>
          </a:p>
        </p:txBody>
      </p:sp>
    </p:spTree>
    <p:extLst>
      <p:ext uri="{BB962C8B-B14F-4D97-AF65-F5344CB8AC3E}">
        <p14:creationId xmlns:p14="http://schemas.microsoft.com/office/powerpoint/2010/main" val="2572322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Putting Career Pathways to Work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Classroom Activities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Scavenger Hunt- Old </a:t>
            </a:r>
            <a:r>
              <a:rPr lang="en-US" sz="1600" dirty="0" smtClean="0"/>
              <a:t>Town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400" dirty="0"/>
              <a:t>Business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400" dirty="0"/>
              <a:t>Directional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Career Exploration- Healthcare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400" dirty="0" smtClean="0"/>
              <a:t>Hospital vs. Office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400" dirty="0" smtClean="0"/>
              <a:t>Men vs. Women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Career Interest Survey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Job </a:t>
            </a:r>
            <a:r>
              <a:rPr lang="en-US" sz="1600" dirty="0" smtClean="0"/>
              <a:t>Fair-Regionally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Pure Michigan Talent Connect and O*Net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Starting </a:t>
            </a:r>
            <a:r>
              <a:rPr lang="en-US" sz="1600" dirty="0"/>
              <a:t>a business project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95122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492</Words>
  <Application>Microsoft Office PowerPoint</Application>
  <PresentationFormat>On-screen Show (4:3)</PresentationFormat>
  <Paragraphs>98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Custom Design</vt:lpstr>
      <vt:lpstr>PowerPoint Presentation</vt:lpstr>
      <vt:lpstr> WIOA Languages Changes it All!</vt:lpstr>
      <vt:lpstr> National Data</vt:lpstr>
      <vt:lpstr>Michigan Data</vt:lpstr>
      <vt:lpstr>A Story of a student</vt:lpstr>
      <vt:lpstr>Career Pathways</vt:lpstr>
      <vt:lpstr>What is a Career Pathway?</vt:lpstr>
      <vt:lpstr>The Classroom</vt:lpstr>
      <vt:lpstr>Putting Career Pathways to Work</vt:lpstr>
      <vt:lpstr>Okemos A+ English Language  Program </vt:lpstr>
      <vt:lpstr>A Story of a student</vt:lpstr>
      <vt:lpstr>Contact Information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GovenK</cp:lastModifiedBy>
  <cp:revision>76</cp:revision>
  <cp:lastPrinted>2016-10-12T22:21:30Z</cp:lastPrinted>
  <dcterms:created xsi:type="dcterms:W3CDTF">2014-04-01T16:35:38Z</dcterms:created>
  <dcterms:modified xsi:type="dcterms:W3CDTF">2016-10-12T22:22:12Z</dcterms:modified>
</cp:coreProperties>
</file>