
<file path=[Content_Types].xml><?xml version="1.0" encoding="utf-8"?>
<Types xmlns="http://schemas.openxmlformats.org/package/2006/content-types">
  <Default Extension="bin" ContentType="application/vnd.openxmlformats-officedocument.oleObject"/>
  <Default Extension="jpg&amp;ehk=gNO0Axb8CJIJW3gEHTvjDg&amp;r=0&amp;pid=OfficeInsert" ContentType="image/jpeg"/>
  <Default Extension="png" ContentType="image/png"/>
  <Default Extension="jpg&amp;ehk=GNV5V" ContentType="image/jpeg"/>
  <Default Extension="jpg&amp;ehk=NQ15tDnQFWmXXiPMbID6aA&amp;r=0&amp;pid=OfficeInsert" ContentType="image/jpeg"/>
  <Default Extension="jpeg" ContentType="image/jpeg"/>
  <Default Extension="wmf" ContentType="image/x-wmf"/>
  <Default Extension="png&amp;ehk=nSQD1" ContentType="image/png"/>
  <Default Extension="rels" ContentType="application/vnd.openxmlformats-package.relationships+xml"/>
  <Default Extension="xml" ContentType="application/xml"/>
  <Default Extension="jpg&amp;ehk=KuGPiELklLmIeUONMZeeIA&amp;r=0&amp;pid=OfficeInsert" ContentType="image/jpeg"/>
  <Default Extension="jpg&amp;ehk=mTsXN9Kqa5QUtZczzRVknQ&amp;r=0&amp;pid=OfficeInsert" ContentType="image/jpeg"/>
  <Default Extension="jpg&amp;ehk=j" ContentType="image/jpeg"/>
  <Default Extension="wdp" ContentType="image/vnd.ms-photo"/>
  <Default Extension="vml" ContentType="application/vnd.openxmlformats-officedocument.vmlDrawing"/>
  <Default Extension="png&amp;ehk=lwm" ContentType="image/png"/>
  <Default Extension="gif&amp;ehk=VycoVi4tCVyVFiy2DEOMuA&amp;r=0&amp;pid=OfficeInsert" ContentType="image/gif"/>
  <Default Extension="jpg" ContentType="image/jpeg"/>
  <Default Extension="gif&amp;ehk=d4" ContentType="image/gif"/>
  <Default Extension="jpg&amp;ehk=HvHXVZZ5y3ajF90R17uSOQ&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7"/>
  </p:notesMasterIdLst>
  <p:handoutMasterIdLst>
    <p:handoutMasterId r:id="rId38"/>
  </p:handoutMasterIdLst>
  <p:sldIdLst>
    <p:sldId id="256" r:id="rId2"/>
    <p:sldId id="265" r:id="rId3"/>
    <p:sldId id="284" r:id="rId4"/>
    <p:sldId id="257" r:id="rId5"/>
    <p:sldId id="295" r:id="rId6"/>
    <p:sldId id="259" r:id="rId7"/>
    <p:sldId id="300" r:id="rId8"/>
    <p:sldId id="271" r:id="rId9"/>
    <p:sldId id="301" r:id="rId10"/>
    <p:sldId id="304" r:id="rId11"/>
    <p:sldId id="305" r:id="rId12"/>
    <p:sldId id="306" r:id="rId13"/>
    <p:sldId id="307" r:id="rId14"/>
    <p:sldId id="264" r:id="rId15"/>
    <p:sldId id="263" r:id="rId16"/>
    <p:sldId id="268" r:id="rId17"/>
    <p:sldId id="310" r:id="rId18"/>
    <p:sldId id="273" r:id="rId19"/>
    <p:sldId id="274" r:id="rId20"/>
    <p:sldId id="279" r:id="rId21"/>
    <p:sldId id="287" r:id="rId22"/>
    <p:sldId id="288" r:id="rId23"/>
    <p:sldId id="309" r:id="rId24"/>
    <p:sldId id="275" r:id="rId25"/>
    <p:sldId id="281" r:id="rId26"/>
    <p:sldId id="276" r:id="rId27"/>
    <p:sldId id="272" r:id="rId28"/>
    <p:sldId id="291" r:id="rId29"/>
    <p:sldId id="260" r:id="rId30"/>
    <p:sldId id="292" r:id="rId31"/>
    <p:sldId id="267" r:id="rId32"/>
    <p:sldId id="308" r:id="rId33"/>
    <p:sldId id="311" r:id="rId34"/>
    <p:sldId id="266" r:id="rId35"/>
    <p:sldId id="280" r:id="rId36"/>
  </p:sldIdLst>
  <p:sldSz cx="9144000" cy="6858000" type="screen4x3"/>
  <p:notesSz cx="70866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C8"/>
    <a:srgbClr val="FFFFCC"/>
    <a:srgbClr val="BEE395"/>
    <a:srgbClr val="B0DD7F"/>
    <a:srgbClr val="FFFF99"/>
    <a:srgbClr val="C1DEE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p:cViewPr varScale="1">
        <p:scale>
          <a:sx n="67" d="100"/>
          <a:sy n="67" d="100"/>
        </p:scale>
        <p:origin x="58" y="7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434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34340"/>
          </a:xfrm>
          <a:prstGeom prst="rect">
            <a:avLst/>
          </a:prstGeom>
        </p:spPr>
        <p:txBody>
          <a:bodyPr vert="horz" lIns="93177" tIns="46589" rIns="93177" bIns="46589" rtlCol="0"/>
          <a:lstStyle>
            <a:lvl1pPr algn="r">
              <a:defRPr sz="1200"/>
            </a:lvl1pPr>
          </a:lstStyle>
          <a:p>
            <a:fld id="{4A54E6D5-A2D6-4AA2-A531-82EC37F9041B}" type="datetimeFigureOut">
              <a:rPr lang="en-US" smtClean="0"/>
              <a:t>10/21/2017</a:t>
            </a:fld>
            <a:endParaRPr lang="en-US"/>
          </a:p>
        </p:txBody>
      </p:sp>
      <p:sp>
        <p:nvSpPr>
          <p:cNvPr id="4" name="Footer Placeholder 3"/>
          <p:cNvSpPr>
            <a:spLocks noGrp="1"/>
          </p:cNvSpPr>
          <p:nvPr>
            <p:ph type="ftr" sz="quarter" idx="2"/>
          </p:nvPr>
        </p:nvSpPr>
        <p:spPr>
          <a:xfrm>
            <a:off x="0" y="8250953"/>
            <a:ext cx="3070860" cy="43434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250953"/>
            <a:ext cx="3070860" cy="434340"/>
          </a:xfrm>
          <a:prstGeom prst="rect">
            <a:avLst/>
          </a:prstGeom>
        </p:spPr>
        <p:txBody>
          <a:bodyPr vert="horz" lIns="93177" tIns="46589" rIns="93177" bIns="46589" rtlCol="0" anchor="b"/>
          <a:lstStyle>
            <a:lvl1pPr algn="r">
              <a:defRPr sz="1200"/>
            </a:lvl1pPr>
          </a:lstStyle>
          <a:p>
            <a:fld id="{E01D5352-174F-46BE-9007-A0ED3E2FC215}" type="slidenum">
              <a:rPr lang="en-US" smtClean="0"/>
              <a:t>‹#›</a:t>
            </a:fld>
            <a:endParaRPr lang="en-US"/>
          </a:p>
        </p:txBody>
      </p:sp>
    </p:spTree>
    <p:extLst>
      <p:ext uri="{BB962C8B-B14F-4D97-AF65-F5344CB8AC3E}">
        <p14:creationId xmlns:p14="http://schemas.microsoft.com/office/powerpoint/2010/main" val="3299415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346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3494" y="0"/>
            <a:ext cx="3071502" cy="434637"/>
          </a:xfrm>
          <a:prstGeom prst="rect">
            <a:avLst/>
          </a:prstGeom>
        </p:spPr>
        <p:txBody>
          <a:bodyPr vert="horz" lIns="91440" tIns="45720" rIns="91440" bIns="45720" rtlCol="0"/>
          <a:lstStyle>
            <a:lvl1pPr algn="r">
              <a:defRPr sz="1200"/>
            </a:lvl1pPr>
          </a:lstStyle>
          <a:p>
            <a:fld id="{0C2737DD-A2F6-4A31-9E36-2BD0D814448B}" type="datetimeFigureOut">
              <a:rPr lang="en-US" smtClean="0"/>
              <a:t>10/21/2017</a:t>
            </a:fld>
            <a:endParaRPr lang="en-US"/>
          </a:p>
        </p:txBody>
      </p:sp>
      <p:sp>
        <p:nvSpPr>
          <p:cNvPr id="4" name="Slide Image Placeholder 3"/>
          <p:cNvSpPr>
            <a:spLocks noGrp="1" noRot="1" noChangeAspect="1"/>
          </p:cNvSpPr>
          <p:nvPr>
            <p:ph type="sldImg" idx="2"/>
          </p:nvPr>
        </p:nvSpPr>
        <p:spPr>
          <a:xfrm>
            <a:off x="1371600" y="650875"/>
            <a:ext cx="4343400" cy="3257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302" y="4126824"/>
            <a:ext cx="5667996" cy="39087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680"/>
            <a:ext cx="3071502" cy="4346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3494" y="8250680"/>
            <a:ext cx="3071502" cy="434637"/>
          </a:xfrm>
          <a:prstGeom prst="rect">
            <a:avLst/>
          </a:prstGeom>
        </p:spPr>
        <p:txBody>
          <a:bodyPr vert="horz" lIns="91440" tIns="45720" rIns="91440" bIns="45720" rtlCol="0" anchor="b"/>
          <a:lstStyle>
            <a:lvl1pPr algn="r">
              <a:defRPr sz="1200"/>
            </a:lvl1pPr>
          </a:lstStyle>
          <a:p>
            <a:fld id="{20CD7D3E-261B-4D44-A10B-99596CDE5D47}" type="slidenum">
              <a:rPr lang="en-US" smtClean="0"/>
              <a:t>‹#›</a:t>
            </a:fld>
            <a:endParaRPr lang="en-US"/>
          </a:p>
        </p:txBody>
      </p:sp>
    </p:spTree>
    <p:extLst>
      <p:ext uri="{BB962C8B-B14F-4D97-AF65-F5344CB8AC3E}">
        <p14:creationId xmlns:p14="http://schemas.microsoft.com/office/powerpoint/2010/main" val="150718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D7D3E-261B-4D44-A10B-99596CDE5D47}" type="slidenum">
              <a:rPr lang="en-US" smtClean="0"/>
              <a:t>10</a:t>
            </a:fld>
            <a:endParaRPr lang="en-US"/>
          </a:p>
        </p:txBody>
      </p:sp>
    </p:spTree>
    <p:extLst>
      <p:ext uri="{BB962C8B-B14F-4D97-AF65-F5344CB8AC3E}">
        <p14:creationId xmlns:p14="http://schemas.microsoft.com/office/powerpoint/2010/main" val="219320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D7D3E-261B-4D44-A10B-99596CDE5D47}" type="slidenum">
              <a:rPr lang="en-US" smtClean="0"/>
              <a:t>11</a:t>
            </a:fld>
            <a:endParaRPr lang="en-US"/>
          </a:p>
        </p:txBody>
      </p:sp>
    </p:spTree>
    <p:extLst>
      <p:ext uri="{BB962C8B-B14F-4D97-AF65-F5344CB8AC3E}">
        <p14:creationId xmlns:p14="http://schemas.microsoft.com/office/powerpoint/2010/main" val="78311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D7D3E-261B-4D44-A10B-99596CDE5D47}" type="slidenum">
              <a:rPr lang="en-US" smtClean="0"/>
              <a:t>12</a:t>
            </a:fld>
            <a:endParaRPr lang="en-US"/>
          </a:p>
        </p:txBody>
      </p:sp>
    </p:spTree>
    <p:extLst>
      <p:ext uri="{BB962C8B-B14F-4D97-AF65-F5344CB8AC3E}">
        <p14:creationId xmlns:p14="http://schemas.microsoft.com/office/powerpoint/2010/main" val="418511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D7D3E-261B-4D44-A10B-99596CDE5D47}" type="slidenum">
              <a:rPr lang="en-US" smtClean="0"/>
              <a:t>13</a:t>
            </a:fld>
            <a:endParaRPr lang="en-US"/>
          </a:p>
        </p:txBody>
      </p:sp>
    </p:spTree>
    <p:extLst>
      <p:ext uri="{BB962C8B-B14F-4D97-AF65-F5344CB8AC3E}">
        <p14:creationId xmlns:p14="http://schemas.microsoft.com/office/powerpoint/2010/main" val="333626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D7D3E-261B-4D44-A10B-99596CDE5D47}" type="slidenum">
              <a:rPr lang="en-US" smtClean="0"/>
              <a:t>22</a:t>
            </a:fld>
            <a:endParaRPr lang="en-US"/>
          </a:p>
        </p:txBody>
      </p:sp>
    </p:spTree>
    <p:extLst>
      <p:ext uri="{BB962C8B-B14F-4D97-AF65-F5344CB8AC3E}">
        <p14:creationId xmlns:p14="http://schemas.microsoft.com/office/powerpoint/2010/main" val="34141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D7D3E-261B-4D44-A10B-99596CDE5D47}" type="slidenum">
              <a:rPr lang="en-US" smtClean="0"/>
              <a:t>29</a:t>
            </a:fld>
            <a:endParaRPr lang="en-US"/>
          </a:p>
        </p:txBody>
      </p:sp>
    </p:spTree>
    <p:extLst>
      <p:ext uri="{BB962C8B-B14F-4D97-AF65-F5344CB8AC3E}">
        <p14:creationId xmlns:p14="http://schemas.microsoft.com/office/powerpoint/2010/main" val="148267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6118389B-1D74-4CF4-847B-A01699C66D01}" type="datetimeFigureOut">
              <a:rPr lang="en-US" smtClean="0"/>
              <a:t>10/21/2017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284CFC3-02F2-4C02-A82A-BDDBC32879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18389B-1D74-4CF4-847B-A01699C66D01}"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4CFC3-02F2-4C02-A82A-BDDBC32879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18389B-1D74-4CF4-847B-A01699C66D01}"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4CFC3-02F2-4C02-A82A-BDDBC32879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18389B-1D74-4CF4-847B-A01699C66D01}"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4CFC3-02F2-4C02-A82A-BDDBC32879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118389B-1D74-4CF4-847B-A01699C66D01}"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4CFC3-02F2-4C02-A82A-BDDBC32879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18389B-1D74-4CF4-847B-A01699C66D01}"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4CFC3-02F2-4C02-A82A-BDDBC32879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6118389B-1D74-4CF4-847B-A01699C66D01}" type="datetimeFigureOut">
              <a:rPr lang="en-US" smtClean="0"/>
              <a:t>10/21/2017</a:t>
            </a:fld>
            <a:endParaRPr lang="en-US"/>
          </a:p>
        </p:txBody>
      </p:sp>
      <p:sp>
        <p:nvSpPr>
          <p:cNvPr id="27" name="Slide Number Placeholder 26"/>
          <p:cNvSpPr>
            <a:spLocks noGrp="1"/>
          </p:cNvSpPr>
          <p:nvPr>
            <p:ph type="sldNum" sz="quarter" idx="11"/>
          </p:nvPr>
        </p:nvSpPr>
        <p:spPr/>
        <p:txBody>
          <a:bodyPr rtlCol="0"/>
          <a:lstStyle/>
          <a:p>
            <a:fld id="{0284CFC3-02F2-4C02-A82A-BDDBC3287968}"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6118389B-1D74-4CF4-847B-A01699C66D01}" type="datetimeFigureOut">
              <a:rPr lang="en-US" smtClean="0"/>
              <a:t>10/21/2017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284CFC3-02F2-4C02-A82A-BDDBC32879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8389B-1D74-4CF4-847B-A01699C66D01}"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4CFC3-02F2-4C02-A82A-BDDBC32879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18389B-1D74-4CF4-847B-A01699C66D01}"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4CFC3-02F2-4C02-A82A-BDDBC32879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118389B-1D74-4CF4-847B-A01699C66D01}"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4CFC3-02F2-4C02-A82A-BDDBC32879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87000" flip="none" algn="tl"/>
        </a:blip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118389B-1D74-4CF4-847B-A01699C66D01}" type="datetimeFigureOut">
              <a:rPr lang="en-US" smtClean="0"/>
              <a:t>10/21/2017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284CFC3-02F2-4C02-A82A-BDDBC32879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heartandsoulpm.blogspot.com/2011_01_01_archive.html" TargetMode="External"/><Relationship Id="rId2" Type="http://schemas.openxmlformats.org/officeDocument/2006/relationships/image" Target="../media/image15.gif&amp;ehk=d4"/><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heartandsoulpm.blogspot.com/2011_01_01_archive.html" TargetMode="External"/><Relationship Id="rId2" Type="http://schemas.openxmlformats.org/officeDocument/2006/relationships/image" Target="../media/image15.gif&amp;ehk=d4"/><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amp;ehk=KuGPiELklLmIeUONMZeeIA&amp;r=0&amp;pid=OfficeInsert"/><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ca8thhistorystandards.wikispaces.com/8.2.3" TargetMode="External"/><Relationship Id="rId2" Type="http://schemas.openxmlformats.org/officeDocument/2006/relationships/image" Target="../media/image7.jpg&amp;ehk=gNO0Axb8CJIJW3gEHTvjDg&amp;r=0&amp;pid=OfficeInsert"/><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amp;ehk=HvHXVZZ5y3ajF90R17uSOQ&amp;r=0&amp;pid=OfficeInsert"/><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dmethods.com/tag/bill-of-righ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heartandsoulpm.blogspot.com/2011_01_01_archive.html" TargetMode="External"/><Relationship Id="rId2" Type="http://schemas.openxmlformats.org/officeDocument/2006/relationships/image" Target="../media/image15.gif&amp;ehk=d4"/><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commons.wikimedia.org/wiki/File:USA_Flag_Map.svg"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jsyret.wikispaces.com/American+Culture" TargetMode="External"/><Relationship Id="rId2" Type="http://schemas.openxmlformats.org/officeDocument/2006/relationships/image" Target="../media/image24.jpg&amp;ehk=GNV5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govb-lhs.wikispaces.com/" TargetMode="External"/><Relationship Id="rId13" Type="http://schemas.openxmlformats.org/officeDocument/2006/relationships/image" Target="../media/image30.png"/><Relationship Id="rId3" Type="http://schemas.openxmlformats.org/officeDocument/2006/relationships/image" Target="../media/image25.jpg&amp;ehk=mTsXN9Kqa5QUtZczzRVknQ&amp;r=0&amp;pid=OfficeInsert"/><Relationship Id="rId7" Type="http://schemas.openxmlformats.org/officeDocument/2006/relationships/image" Target="../media/image27.jpg&amp;ehk=NQ15tDnQFWmXXiPMbID6aA&amp;r=0&amp;pid=OfficeInsert"/><Relationship Id="rId12" Type="http://schemas.openxmlformats.org/officeDocument/2006/relationships/hyperlink" Target="http://blog.commongoodvt.org/2017/01/2017-burlington-dr-martin-luther-king-jr-remembran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wikipedia.org/wiki/Michigan_State_Capitol" TargetMode="External"/><Relationship Id="rId11" Type="http://schemas.openxmlformats.org/officeDocument/2006/relationships/image" Target="../media/image29.jpg"/><Relationship Id="rId5" Type="http://schemas.openxmlformats.org/officeDocument/2006/relationships/image" Target="../media/image26.jpg&amp;ehk=j"/><Relationship Id="rId15" Type="http://schemas.openxmlformats.org/officeDocument/2006/relationships/image" Target="../media/image31.jpeg"/><Relationship Id="rId10" Type="http://schemas.openxmlformats.org/officeDocument/2006/relationships/hyperlink" Target="http://labaguettechezlepaamboli.wordpress.com/2012/05/28/quelques-conseils-pour-un-cours-de-conversation-reussi" TargetMode="External"/><Relationship Id="rId4" Type="http://schemas.openxmlformats.org/officeDocument/2006/relationships/hyperlink" Target="http://just-call-me-frank.blogspot.com/2011/05/help-us-make-decision-about-fuck-face.html" TargetMode="External"/><Relationship Id="rId9" Type="http://schemas.openxmlformats.org/officeDocument/2006/relationships/image" Target="../media/image28.jpg"/><Relationship Id="rId14" Type="http://schemas.openxmlformats.org/officeDocument/2006/relationships/hyperlink" Target="http://www.vicentejorge.com/2011/05/entrevista-candidata-move.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a8thhistorystandards.wikispaces.com/8.2.3" TargetMode="External"/><Relationship Id="rId2" Type="http://schemas.openxmlformats.org/officeDocument/2006/relationships/image" Target="../media/image7.jpg&amp;ehk=gNO0Axb8CJIJW3gEHTvjDg&amp;r=0&amp;pid=OfficeInsert"/><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dmethods.com/tag/bill-of-rights/" TargetMode="External"/><Relationship Id="rId2" Type="http://schemas.openxmlformats.org/officeDocument/2006/relationships/image" Target="../media/image19.jpg&amp;ehk=HvHXVZZ5y3ajF90R17uSOQ&amp;r=0&amp;pid=OfficeInsert"/><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michiganimmigrant.org/" TargetMode="External"/><Relationship Id="rId2" Type="http://schemas.openxmlformats.org/officeDocument/2006/relationships/hyperlink" Target="https://www.uscis.gov/citizenshi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overment.mrdonn.org/" TargetMode="External"/><Relationship Id="rId2" Type="http://schemas.openxmlformats.org/officeDocument/2006/relationships/hyperlink" Target="http://www.americaslibrary.gov/" TargetMode="External"/><Relationship Id="rId1" Type="http://schemas.openxmlformats.org/officeDocument/2006/relationships/slideLayout" Target="../slideLayouts/slideLayout2.xml"/><Relationship Id="rId4" Type="http://schemas.openxmlformats.org/officeDocument/2006/relationships/hyperlink" Target="http://www.ducksters.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mailto:mieslpac@gmail.com" TargetMode="External"/><Relationship Id="rId5" Type="http://schemas.openxmlformats.org/officeDocument/2006/relationships/hyperlink" Target="http://www.eslpac.weebly.com/" TargetMode="Externa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2" Type="http://schemas.openxmlformats.org/officeDocument/2006/relationships/image" Target="../media/image32.png&amp;ehk=nSQD1"/><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neweconomy.net/events/people-participatory-democracy-civic-engagement-and-citizenship-education"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amp;ehk=lwm"/><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villagerpublishing.com/a-visit-to-the-uscis-immigration-assistance-center"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jblough.wikispaces.com/file/history/us-citizen.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ycarandsuvservice.com/" TargetMode="External"/><Relationship Id="rId2" Type="http://schemas.openxmlformats.org/officeDocument/2006/relationships/image" Target="../media/image12.gif&amp;ehk=VycoVi4tCVyVFiy2DEOMuA&amp;r=0&amp;pid=OfficeInsert"/><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44970" y="327820"/>
            <a:ext cx="4455628" cy="1093785"/>
          </a:xfrm>
        </p:spPr>
        <p:txBody>
          <a:bodyPr>
            <a:normAutofit fontScale="90000"/>
          </a:bodyPr>
          <a:lstStyle/>
          <a:p>
            <a:br>
              <a:rPr lang="en-US" i="1" dirty="0"/>
            </a:br>
            <a:br>
              <a:rPr lang="en-US" i="1" dirty="0"/>
            </a:br>
            <a:r>
              <a:rPr lang="en-US" i="1" dirty="0"/>
              <a:t>Integrating Civics </a:t>
            </a:r>
            <a:endParaRPr lang="en-US" dirty="0"/>
          </a:p>
        </p:txBody>
      </p:sp>
      <p:sp>
        <p:nvSpPr>
          <p:cNvPr id="3" name="Subtitle 2"/>
          <p:cNvSpPr>
            <a:spLocks noGrp="1"/>
          </p:cNvSpPr>
          <p:nvPr>
            <p:ph type="subTitle" idx="1"/>
          </p:nvPr>
        </p:nvSpPr>
        <p:spPr>
          <a:xfrm>
            <a:off x="9939" y="5741954"/>
            <a:ext cx="8991600" cy="1149423"/>
          </a:xfrm>
        </p:spPr>
        <p:txBody>
          <a:bodyPr>
            <a:normAutofit fontScale="77500" lnSpcReduction="20000"/>
          </a:bodyPr>
          <a:lstStyle/>
          <a:p>
            <a:pPr>
              <a:lnSpc>
                <a:spcPct val="160000"/>
              </a:lnSpc>
            </a:pPr>
            <a:r>
              <a:rPr lang="en-US" sz="3200" b="1" dirty="0"/>
              <a:t>Rebecca Schwartz,  Karyn Goven, &amp; Patrick Brown</a:t>
            </a:r>
          </a:p>
        </p:txBody>
      </p:sp>
      <p:graphicFrame>
        <p:nvGraphicFramePr>
          <p:cNvPr id="4" name="Object 3"/>
          <p:cNvGraphicFramePr>
            <a:graphicFrameLocks noChangeAspect="1"/>
          </p:cNvGraphicFramePr>
          <p:nvPr>
            <p:extLst>
              <p:ext uri="{D42A27DB-BD31-4B8C-83A1-F6EECF244321}">
                <p14:modId xmlns:p14="http://schemas.microsoft.com/office/powerpoint/2010/main" val="1891352860"/>
              </p:ext>
            </p:extLst>
          </p:nvPr>
        </p:nvGraphicFramePr>
        <p:xfrm>
          <a:off x="1426373" y="1981200"/>
          <a:ext cx="1395506" cy="1371600"/>
        </p:xfrm>
        <a:graphic>
          <a:graphicData uri="http://schemas.openxmlformats.org/presentationml/2006/ole">
            <mc:AlternateContent xmlns:mc="http://schemas.openxmlformats.org/markup-compatibility/2006">
              <mc:Choice xmlns:v="urn:schemas-microsoft-com:vml" Requires="v">
                <p:oleObj spid="_x0000_s1408" name="Picture" r:id="rId3" imgW="1469520" imgH="1382400" progId="Word.Picture.8">
                  <p:embed/>
                </p:oleObj>
              </mc:Choice>
              <mc:Fallback>
                <p:oleObj name="Picture" r:id="rId3" imgW="1469520" imgH="1382400" progId="Word.Picture.8">
                  <p:embed/>
                  <p:pic>
                    <p:nvPicPr>
                      <p:cNvPr id="0" name="Object 2"/>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426373" y="1981200"/>
                        <a:ext cx="1395506" cy="1371600"/>
                      </a:xfrm>
                      <a:prstGeom prst="rect">
                        <a:avLst/>
                      </a:prstGeom>
                      <a:noFill/>
                      <a:ln>
                        <a:noFill/>
                      </a:ln>
                      <a:effectLst/>
                      <a:extLst/>
                    </p:spPr>
                  </p:pic>
                </p:oleObj>
              </mc:Fallback>
            </mc:AlternateContent>
          </a:graphicData>
        </a:graphic>
      </p:graphicFrame>
      <p:sp>
        <p:nvSpPr>
          <p:cNvPr id="5" name="WordArt 3"/>
          <p:cNvSpPr>
            <a:spLocks noChangeArrowheads="1" noChangeShapeType="1" noTextEdit="1"/>
          </p:cNvSpPr>
          <p:nvPr/>
        </p:nvSpPr>
        <p:spPr bwMode="auto">
          <a:xfrm>
            <a:off x="1143000" y="1581148"/>
            <a:ext cx="1981200" cy="1390652"/>
          </a:xfrm>
          <a:prstGeom prst="rect">
            <a:avLst/>
          </a:prstGeom>
          <a:extLst>
            <a:ext uri="{AF507438-7753-43E0-B8FC-AC1667EBCBE1}">
              <a14:hiddenEffects xmlns:a14="http://schemas.microsoft.com/office/drawing/2010/main">
                <a:effectLst/>
              </a14:hiddenEffects>
            </a:ext>
          </a:extLst>
        </p:spPr>
        <p:txBody>
          <a:bodyPr wrap="none" fromWordArt="1">
            <a:prstTxWarp prst="textArchUpPour">
              <a:avLst>
                <a:gd name="adj1" fmla="val 10800000"/>
                <a:gd name="adj2" fmla="val 50000"/>
              </a:avLst>
            </a:prstTxWarp>
          </a:bodyPr>
          <a:lstStyle/>
          <a:p>
            <a:pPr algn="ctr" rtl="0">
              <a:buNone/>
            </a:pPr>
            <a:r>
              <a:rPr lang="en-US" sz="2000" b="1" kern="10" spc="0" dirty="0">
                <a:ln w="3175">
                  <a:solidFill>
                    <a:srgbClr val="000000"/>
                  </a:solidFill>
                  <a:round/>
                  <a:headEnd/>
                  <a:tailEnd/>
                </a:ln>
                <a:solidFill>
                  <a:srgbClr val="66FFFF">
                    <a:alpha val="50000"/>
                  </a:srgbClr>
                </a:solidFill>
                <a:effectLst/>
                <a:latin typeface="Comic Sans MS"/>
              </a:rPr>
              <a:t>  </a:t>
            </a:r>
            <a:r>
              <a:rPr lang="en-US" sz="2800" b="1" kern="10" spc="0" dirty="0">
                <a:ln w="3175">
                  <a:solidFill>
                    <a:srgbClr val="00B050"/>
                  </a:solidFill>
                  <a:round/>
                  <a:headEnd/>
                  <a:tailEnd/>
                </a:ln>
                <a:solidFill>
                  <a:srgbClr val="66FFFF">
                    <a:alpha val="50000"/>
                  </a:srgbClr>
                </a:solidFill>
                <a:effectLst/>
                <a:latin typeface="Comic Sans MS"/>
              </a:rPr>
              <a:t>Michigan</a:t>
            </a:r>
            <a:r>
              <a:rPr lang="en-US" sz="2000" b="1" kern="10" spc="0" dirty="0">
                <a:ln w="3175">
                  <a:solidFill>
                    <a:srgbClr val="000000"/>
                  </a:solidFill>
                  <a:round/>
                  <a:headEnd/>
                  <a:tailEnd/>
                </a:ln>
                <a:solidFill>
                  <a:srgbClr val="66FFFF">
                    <a:alpha val="50000"/>
                  </a:srgbClr>
                </a:solidFill>
                <a:effectLst/>
                <a:latin typeface="Comic Sans MS"/>
              </a:rPr>
              <a:t>   </a:t>
            </a:r>
          </a:p>
        </p:txBody>
      </p:sp>
      <p:sp>
        <p:nvSpPr>
          <p:cNvPr id="6" name="WordArt 4"/>
          <p:cNvSpPr>
            <a:spLocks noChangeArrowheads="1" noChangeShapeType="1" noTextEdit="1"/>
          </p:cNvSpPr>
          <p:nvPr/>
        </p:nvSpPr>
        <p:spPr bwMode="auto">
          <a:xfrm>
            <a:off x="1981200" y="2438400"/>
            <a:ext cx="6019800" cy="838200"/>
          </a:xfrm>
          <a:prstGeom prst="rect">
            <a:avLst/>
          </a:prstGeom>
          <a:extLst>
            <a:ext uri="{AF507438-7753-43E0-B8FC-AC1667EBCBE1}">
              <a14:hiddenEffects xmlns:a14="http://schemas.microsoft.com/office/drawing/2010/main">
                <a:effectLst/>
              </a14:hiddenEffects>
            </a:ext>
          </a:extLst>
        </p:spPr>
        <p:txBody>
          <a:bodyPr wrap="none" fromWordArt="1">
            <a:prstTxWarp prst="textButton">
              <a:avLst>
                <a:gd name="adj" fmla="val 10765122"/>
              </a:avLst>
            </a:prstTxWarp>
          </a:bodyPr>
          <a:lstStyle/>
          <a:p>
            <a:pPr algn="ctr" rtl="0">
              <a:buNone/>
            </a:pPr>
            <a:endParaRPr lang="en-US" sz="2400" b="1" kern="10" spc="0" dirty="0">
              <a:ln w="9525">
                <a:solidFill>
                  <a:srgbClr val="000000"/>
                </a:solidFill>
                <a:round/>
                <a:headEnd/>
                <a:tailEnd/>
              </a:ln>
              <a:solidFill>
                <a:srgbClr val="FFFFFF"/>
              </a:solidFill>
              <a:effectLst/>
              <a:latin typeface="Bradley Hand ITC"/>
            </a:endParaRPr>
          </a:p>
          <a:p>
            <a:pPr algn="ctr" rtl="0">
              <a:buNone/>
            </a:pPr>
            <a:r>
              <a:rPr lang="en-US" sz="3200" b="1" kern="10"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Bradley Hand ITC"/>
              </a:rPr>
              <a:t> </a:t>
            </a:r>
            <a:r>
              <a:rPr lang="en-US" sz="3200" b="1" kern="10" dirty="0">
                <a:ln w="10160">
                  <a:solidFill>
                    <a:schemeClr val="accent1">
                      <a:lumMod val="50000"/>
                    </a:schemeClr>
                  </a:solidFill>
                  <a:prstDash val="solid"/>
                </a:ln>
                <a:solidFill>
                  <a:schemeClr val="accent1">
                    <a:lumMod val="50000"/>
                  </a:schemeClr>
                </a:solidFill>
                <a:effectLst>
                  <a:outerShdw blurRad="38100" dist="22860" dir="5400000" algn="tl" rotWithShape="0">
                    <a:srgbClr val="000000">
                      <a:alpha val="30000"/>
                    </a:srgbClr>
                  </a:outerShdw>
                </a:effectLst>
                <a:latin typeface="Bradley Hand ITC"/>
              </a:rPr>
              <a:t>ESL</a:t>
            </a:r>
            <a:r>
              <a:rPr lang="en-US" sz="3200" b="1" kern="10"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Bradley Hand ITC"/>
              </a:rPr>
              <a:t> Professional Advisory Committee</a:t>
            </a:r>
          </a:p>
        </p:txBody>
      </p:sp>
      <p:sp>
        <p:nvSpPr>
          <p:cNvPr id="7" name="AutoShape 220" descr="Displaying 20170517_16354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22" descr="Displaying 20170517_16354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3ED3DE65-71EA-4C91-AC34-55F26726BC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6383" y="4191759"/>
            <a:ext cx="1153307" cy="1537084"/>
          </a:xfrm>
          <a:prstGeom prst="rect">
            <a:avLst/>
          </a:prstGeom>
        </p:spPr>
      </p:pic>
      <p:pic>
        <p:nvPicPr>
          <p:cNvPr id="1247" name="Picture 223" descr="C:\Users\gsaunders\Downloads\20170517_16354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26" t="8184" r="-3426" b="-4567"/>
          <a:stretch/>
        </p:blipFill>
        <p:spPr bwMode="auto">
          <a:xfrm>
            <a:off x="3414583" y="4191759"/>
            <a:ext cx="2224217" cy="1608102"/>
          </a:xfrm>
          <a:prstGeom prst="rect">
            <a:avLst/>
          </a:pr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08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encilSketch/>
                    </a14:imgEffect>
                  </a14:imgLayer>
                </a14:imgProps>
              </a:ext>
            </a:extLst>
          </a:blip>
          <a:srcRect/>
          <a:tile tx="0" ty="0" sx="100000" sy="87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397" y="1295400"/>
            <a:ext cx="7315201" cy="1295400"/>
          </a:xfrm>
        </p:spPr>
        <p:txBody>
          <a:bodyPr>
            <a:normAutofit/>
          </a:bodyPr>
          <a:lstStyle/>
          <a:p>
            <a:pPr algn="ctr"/>
            <a:r>
              <a:rPr lang="en-US" dirty="0">
                <a:solidFill>
                  <a:schemeClr val="tx1"/>
                </a:solidFill>
              </a:rPr>
              <a:t>Civics Integration Table</a:t>
            </a:r>
            <a:br>
              <a:rPr lang="en-US" dirty="0"/>
            </a:br>
            <a:r>
              <a:rPr lang="en-US" sz="2400" dirty="0"/>
              <a:t>100 question U.S. Citizenship Test </a:t>
            </a:r>
            <a:endParaRPr lang="en-US"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3651103"/>
              </p:ext>
            </p:extLst>
          </p:nvPr>
        </p:nvGraphicFramePr>
        <p:xfrm>
          <a:off x="371546" y="2971800"/>
          <a:ext cx="8400901" cy="2362200"/>
        </p:xfrm>
        <a:graphic>
          <a:graphicData uri="http://schemas.openxmlformats.org/drawingml/2006/table">
            <a:tbl>
              <a:tblPr firstRow="1" firstCol="1" bandRow="1">
                <a:tableStyleId>{5C22544A-7EE6-4342-B048-85BDC9FD1C3A}</a:tableStyleId>
              </a:tblPr>
              <a:tblGrid>
                <a:gridCol w="6038701">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tblGrid>
              <a:tr h="533400">
                <a:tc>
                  <a:txBody>
                    <a:bodyPr/>
                    <a:lstStyle/>
                    <a:p>
                      <a:pPr marL="0" marR="0" algn="ctr">
                        <a:lnSpc>
                          <a:spcPct val="115000"/>
                        </a:lnSpc>
                        <a:spcBef>
                          <a:spcPts val="0"/>
                        </a:spcBef>
                        <a:spcAft>
                          <a:spcPts val="0"/>
                        </a:spcAft>
                      </a:pPr>
                      <a:r>
                        <a:rPr lang="en-US" sz="2800" dirty="0">
                          <a:effectLst/>
                        </a:rPr>
                        <a:t>Question</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err="1">
                          <a:effectLst/>
                        </a:rPr>
                        <a:t>Emg</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Beg</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err="1">
                          <a:effectLst/>
                        </a:rPr>
                        <a:t>Int</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Adv</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29053">
                <a:tc>
                  <a:txBody>
                    <a:bodyPr/>
                    <a:lstStyle/>
                    <a:p>
                      <a:pPr marL="109728" indent="0">
                        <a:buNone/>
                      </a:pPr>
                      <a:r>
                        <a:rPr lang="en-US" sz="2800" b="0" dirty="0">
                          <a:solidFill>
                            <a:schemeClr val="tx1"/>
                          </a:solidFill>
                        </a:rPr>
                        <a:t>97.   </a:t>
                      </a:r>
                      <a:r>
                        <a:rPr lang="en-US" sz="2800" b="1" dirty="0">
                          <a:solidFill>
                            <a:schemeClr val="tx1"/>
                          </a:solidFill>
                        </a:rPr>
                        <a:t>Why does the flag have </a:t>
                      </a:r>
                    </a:p>
                    <a:p>
                      <a:pPr marL="109728" indent="0">
                        <a:buNone/>
                      </a:pPr>
                      <a:r>
                        <a:rPr lang="en-US" sz="2800" b="1" dirty="0">
                          <a:solidFill>
                            <a:schemeClr val="tx1"/>
                          </a:solidFill>
                        </a:rPr>
                        <a:t>        50 stars?  </a:t>
                      </a:r>
                    </a:p>
                    <a:p>
                      <a:pPr marL="109728" indent="0">
                        <a:buNone/>
                      </a:pPr>
                      <a:r>
                        <a:rPr lang="en-US" sz="3200" b="1" i="1" dirty="0">
                          <a:solidFill>
                            <a:schemeClr val="tx1"/>
                          </a:solidFill>
                        </a:rPr>
                        <a:t>       </a:t>
                      </a:r>
                      <a:r>
                        <a:rPr lang="en-US" sz="3200" b="0" i="1" dirty="0">
                          <a:solidFill>
                            <a:schemeClr val="tx1"/>
                          </a:solidFill>
                        </a:rPr>
                        <a:t>There are 50 states today.</a:t>
                      </a:r>
                    </a:p>
                    <a:p>
                      <a:pPr marL="109728" indent="0">
                        <a:buNone/>
                      </a:pPr>
                      <a:endParaRPr lang="en-US" sz="3200" b="0" i="1" dirty="0">
                        <a:solidFill>
                          <a:schemeClr val="tx1"/>
                        </a:solidFill>
                      </a:endParaRP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800" dirty="0">
                          <a:effectLst/>
                          <a:latin typeface="Calibri"/>
                          <a:ea typeface="Calibri"/>
                          <a:cs typeface="Times New Roman"/>
                          <a:sym typeface="Wingdings"/>
                        </a:rPr>
                        <a:t>*</a:t>
                      </a:r>
                      <a:endParaRPr lang="en-US" sz="1100"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800" dirty="0">
                          <a:effectLst/>
                          <a:latin typeface="Calibri"/>
                          <a:ea typeface="Calibri"/>
                          <a:cs typeface="Times New Roman"/>
                          <a:sym typeface="Wingdings"/>
                        </a:rPr>
                        <a:t>*</a:t>
                      </a:r>
                      <a:endParaRPr lang="en-US" sz="2800"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800" dirty="0">
                          <a:effectLst/>
                          <a:latin typeface="Calibri"/>
                          <a:ea typeface="Calibri"/>
                          <a:cs typeface="Times New Roman"/>
                        </a:rPr>
                        <a:t>*</a:t>
                      </a: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800" dirty="0">
                          <a:effectLst/>
                          <a:latin typeface="Calibri"/>
                          <a:ea typeface="Calibri"/>
                          <a:cs typeface="Times New Roman"/>
                        </a:rPr>
                        <a:t>*</a:t>
                      </a:r>
                    </a:p>
                  </a:txBody>
                  <a:tcPr marL="68580" marR="68580" marT="0" marB="0">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43E98146-F798-44A2-8D0B-2334B9D6188C}"/>
              </a:ext>
            </a:extLst>
          </p:cNvPr>
          <p:cNvSpPr txBox="1"/>
          <p:nvPr/>
        </p:nvSpPr>
        <p:spPr>
          <a:xfrm>
            <a:off x="6477000" y="4152900"/>
            <a:ext cx="2438400" cy="369332"/>
          </a:xfrm>
          <a:prstGeom prst="rect">
            <a:avLst/>
          </a:prstGeom>
          <a:noFill/>
        </p:spPr>
        <p:txBody>
          <a:bodyPr wrap="square" rtlCol="0">
            <a:spAutoFit/>
          </a:bodyPr>
          <a:lstStyle/>
          <a:p>
            <a:r>
              <a:rPr lang="en-US" b="1" dirty="0">
                <a:latin typeface="+mj-lt"/>
              </a:rPr>
              <a:t>Teach to all levels.</a:t>
            </a:r>
          </a:p>
        </p:txBody>
      </p:sp>
    </p:spTree>
    <p:extLst>
      <p:ext uri="{BB962C8B-B14F-4D97-AF65-F5344CB8AC3E}">
        <p14:creationId xmlns:p14="http://schemas.microsoft.com/office/powerpoint/2010/main" val="11186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397" y="1295400"/>
            <a:ext cx="7315201" cy="1295400"/>
          </a:xfrm>
        </p:spPr>
        <p:txBody>
          <a:bodyPr>
            <a:normAutofit/>
          </a:bodyPr>
          <a:lstStyle/>
          <a:p>
            <a:pPr algn="ctr"/>
            <a:r>
              <a:rPr lang="en-US" dirty="0">
                <a:solidFill>
                  <a:schemeClr val="tx1"/>
                </a:solidFill>
              </a:rPr>
              <a:t>Civics Integration Table</a:t>
            </a:r>
            <a:br>
              <a:rPr lang="en-US" dirty="0"/>
            </a:br>
            <a:r>
              <a:rPr lang="en-US" sz="2400" dirty="0"/>
              <a:t>100 question U.S. Citizenship Test </a:t>
            </a:r>
            <a:endParaRPr lang="en-US"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9174080"/>
              </p:ext>
            </p:extLst>
          </p:nvPr>
        </p:nvGraphicFramePr>
        <p:xfrm>
          <a:off x="371546" y="2971800"/>
          <a:ext cx="8400901" cy="2737348"/>
        </p:xfrm>
        <a:graphic>
          <a:graphicData uri="http://schemas.openxmlformats.org/drawingml/2006/table">
            <a:tbl>
              <a:tblPr firstRow="1" firstCol="1" bandRow="1">
                <a:tableStyleId>{5C22544A-7EE6-4342-B048-85BDC9FD1C3A}</a:tableStyleId>
              </a:tblPr>
              <a:tblGrid>
                <a:gridCol w="6038701">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tblGrid>
              <a:tr h="531177">
                <a:tc>
                  <a:txBody>
                    <a:bodyPr/>
                    <a:lstStyle/>
                    <a:p>
                      <a:pPr marL="0" marR="0" algn="ctr">
                        <a:lnSpc>
                          <a:spcPct val="115000"/>
                        </a:lnSpc>
                        <a:spcBef>
                          <a:spcPts val="0"/>
                        </a:spcBef>
                        <a:spcAft>
                          <a:spcPts val="0"/>
                        </a:spcAft>
                      </a:pPr>
                      <a:r>
                        <a:rPr lang="en-US" sz="2800" dirty="0">
                          <a:effectLst/>
                        </a:rPr>
                        <a:t>Question</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err="1">
                          <a:effectLst/>
                        </a:rPr>
                        <a:t>Emg</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Beg</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err="1">
                          <a:effectLst/>
                        </a:rPr>
                        <a:t>Int</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Adv</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206171">
                <a:tc>
                  <a:txBody>
                    <a:bodyPr/>
                    <a:lstStyle/>
                    <a:p>
                      <a:pPr lvl="0" fontAlgn="base"/>
                      <a:r>
                        <a:rPr kumimoji="0" lang="en-US" sz="2800" b="0" u="none" strike="noStrike" kern="1200" dirty="0">
                          <a:solidFill>
                            <a:schemeClr val="dk1"/>
                          </a:solidFill>
                          <a:effectLst/>
                          <a:latin typeface="+mn-lt"/>
                          <a:ea typeface="+mn-ea"/>
                          <a:cs typeface="+mn-cs"/>
                        </a:rPr>
                        <a:t>5.   </a:t>
                      </a:r>
                      <a:r>
                        <a:rPr kumimoji="0" lang="en-US" sz="2800" b="1" u="none" strike="noStrike" kern="1200" dirty="0">
                          <a:solidFill>
                            <a:schemeClr val="dk1"/>
                          </a:solidFill>
                          <a:effectLst/>
                          <a:latin typeface="+mn-lt"/>
                          <a:ea typeface="+mn-ea"/>
                          <a:cs typeface="+mn-cs"/>
                        </a:rPr>
                        <a:t>What do we call the first </a:t>
                      </a:r>
                    </a:p>
                    <a:p>
                      <a:pPr lvl="0" fontAlgn="base"/>
                      <a:r>
                        <a:rPr kumimoji="0" lang="en-US" sz="2800" b="1" u="none" strike="noStrike" kern="1200" dirty="0">
                          <a:solidFill>
                            <a:schemeClr val="dk1"/>
                          </a:solidFill>
                          <a:effectLst/>
                          <a:latin typeface="+mn-lt"/>
                          <a:ea typeface="+mn-ea"/>
                          <a:cs typeface="+mn-cs"/>
                        </a:rPr>
                        <a:t>      ten amendments to the </a:t>
                      </a:r>
                    </a:p>
                    <a:p>
                      <a:pPr lvl="0" fontAlgn="base"/>
                      <a:r>
                        <a:rPr kumimoji="0" lang="en-US" sz="2800" b="1" u="none" strike="noStrike" kern="1200" dirty="0">
                          <a:solidFill>
                            <a:schemeClr val="dk1"/>
                          </a:solidFill>
                          <a:effectLst/>
                          <a:latin typeface="+mn-lt"/>
                          <a:ea typeface="+mn-ea"/>
                          <a:cs typeface="+mn-cs"/>
                        </a:rPr>
                        <a:t>      Constitution?</a:t>
                      </a:r>
                    </a:p>
                    <a:p>
                      <a:pPr lvl="0" fontAlgn="base"/>
                      <a:r>
                        <a:rPr kumimoji="0" lang="en-US" sz="3200" b="1" i="1" u="none" strike="noStrike" kern="1200" dirty="0">
                          <a:solidFill>
                            <a:schemeClr val="dk1"/>
                          </a:solidFill>
                          <a:effectLst/>
                          <a:latin typeface="+mn-lt"/>
                          <a:ea typeface="+mn-ea"/>
                          <a:cs typeface="+mn-cs"/>
                        </a:rPr>
                        <a:t>     </a:t>
                      </a:r>
                      <a:r>
                        <a:rPr kumimoji="0" lang="en-US" sz="3200" b="0" i="1" kern="1200" dirty="0">
                          <a:solidFill>
                            <a:schemeClr val="dk1"/>
                          </a:solidFill>
                          <a:effectLst/>
                          <a:latin typeface="+mn-lt"/>
                          <a:ea typeface="+mn-ea"/>
                          <a:cs typeface="+mn-cs"/>
                        </a:rPr>
                        <a:t>The Bill of Rights</a:t>
                      </a:r>
                      <a:endParaRPr kumimoji="0" lang="en-US" sz="3200" b="0" kern="1200" dirty="0">
                        <a:solidFill>
                          <a:schemeClr val="dk1"/>
                        </a:solidFill>
                        <a:effectLst/>
                        <a:latin typeface="+mn-lt"/>
                        <a:ea typeface="+mn-ea"/>
                        <a:cs typeface="+mn-cs"/>
                      </a:endParaRPr>
                    </a:p>
                  </a:txBody>
                  <a:tcPr marL="68580" marR="68580" marT="0" marB="0">
                    <a:solidFill>
                      <a:schemeClr val="accent6">
                        <a:lumMod val="20000"/>
                        <a:lumOff val="80000"/>
                      </a:schemeClr>
                    </a:solidFill>
                  </a:tcPr>
                </a:tc>
                <a:tc>
                  <a:txBody>
                    <a:bodyPr/>
                    <a:lstStyle/>
                    <a:p>
                      <a:pPr marL="0" marR="0" algn="r">
                        <a:lnSpc>
                          <a:spcPct val="115000"/>
                        </a:lnSpc>
                        <a:spcBef>
                          <a:spcPts val="0"/>
                        </a:spcBef>
                        <a:spcAft>
                          <a:spcPts val="0"/>
                        </a:spcAft>
                      </a:pPr>
                      <a:endParaRPr lang="en-US" sz="1100"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800" dirty="0">
                          <a:effectLst/>
                          <a:latin typeface="Calibri"/>
                          <a:ea typeface="Calibri"/>
                          <a:cs typeface="Times New Roman"/>
                          <a:sym typeface="Wingdings"/>
                        </a:rPr>
                        <a:t>*</a:t>
                      </a:r>
                      <a:endParaRPr lang="en-US" sz="2800"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800" b="1" dirty="0">
                          <a:effectLst/>
                          <a:sym typeface="Wingdings"/>
                        </a:rPr>
                        <a:t>*</a:t>
                      </a:r>
                      <a:endParaRPr lang="en-US" sz="2800" b="1"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800" b="1" dirty="0">
                          <a:effectLst/>
                          <a:sym typeface="Wingdings"/>
                        </a:rPr>
                        <a:t>*</a:t>
                      </a:r>
                      <a:endParaRPr lang="en-US" sz="2800" b="1" dirty="0">
                        <a:effectLst/>
                        <a:latin typeface="Calibri"/>
                        <a:ea typeface="Calibri"/>
                        <a:cs typeface="Times New Roman"/>
                      </a:endParaRPr>
                    </a:p>
                  </a:txBody>
                  <a:tcPr marL="68580" marR="68580" marT="0" marB="0">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494CA2B4-D89F-4A9D-B838-3436DCE2EFB1}"/>
              </a:ext>
            </a:extLst>
          </p:cNvPr>
          <p:cNvSpPr txBox="1"/>
          <p:nvPr/>
        </p:nvSpPr>
        <p:spPr>
          <a:xfrm>
            <a:off x="6477000" y="4038600"/>
            <a:ext cx="2438400" cy="923330"/>
          </a:xfrm>
          <a:prstGeom prst="rect">
            <a:avLst/>
          </a:prstGeom>
          <a:noFill/>
        </p:spPr>
        <p:txBody>
          <a:bodyPr wrap="square" rtlCol="0">
            <a:spAutoFit/>
          </a:bodyPr>
          <a:lstStyle/>
          <a:p>
            <a:r>
              <a:rPr lang="en-US" b="1" dirty="0">
                <a:latin typeface="+mj-lt"/>
              </a:rPr>
              <a:t>Teach to beginning, intermediate and advanced levels.</a:t>
            </a:r>
          </a:p>
        </p:txBody>
      </p:sp>
    </p:spTree>
    <p:extLst>
      <p:ext uri="{BB962C8B-B14F-4D97-AF65-F5344CB8AC3E}">
        <p14:creationId xmlns:p14="http://schemas.microsoft.com/office/powerpoint/2010/main" val="1876722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397" y="1295400"/>
            <a:ext cx="7315201" cy="1295400"/>
          </a:xfrm>
        </p:spPr>
        <p:txBody>
          <a:bodyPr>
            <a:normAutofit/>
          </a:bodyPr>
          <a:lstStyle/>
          <a:p>
            <a:pPr algn="ctr"/>
            <a:r>
              <a:rPr lang="en-US" dirty="0">
                <a:solidFill>
                  <a:schemeClr val="tx1"/>
                </a:solidFill>
              </a:rPr>
              <a:t>Civics Integration Table</a:t>
            </a:r>
            <a:br>
              <a:rPr lang="en-US" dirty="0"/>
            </a:br>
            <a:r>
              <a:rPr lang="en-US" sz="2400" dirty="0"/>
              <a:t>100 question U.S. Citizenship Test </a:t>
            </a:r>
            <a:endParaRPr lang="en-US"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0795441"/>
              </p:ext>
            </p:extLst>
          </p:nvPr>
        </p:nvGraphicFramePr>
        <p:xfrm>
          <a:off x="371548" y="2971800"/>
          <a:ext cx="8400901" cy="2995991"/>
        </p:xfrm>
        <a:graphic>
          <a:graphicData uri="http://schemas.openxmlformats.org/drawingml/2006/table">
            <a:tbl>
              <a:tblPr firstRow="1" firstCol="1" bandRow="1">
                <a:tableStyleId>{5C22544A-7EE6-4342-B048-85BDC9FD1C3A}</a:tableStyleId>
              </a:tblPr>
              <a:tblGrid>
                <a:gridCol w="6038701">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tblGrid>
              <a:tr h="466537">
                <a:tc>
                  <a:txBody>
                    <a:bodyPr/>
                    <a:lstStyle/>
                    <a:p>
                      <a:pPr marL="0" marR="0" algn="ctr">
                        <a:lnSpc>
                          <a:spcPct val="115000"/>
                        </a:lnSpc>
                        <a:spcBef>
                          <a:spcPts val="0"/>
                        </a:spcBef>
                        <a:spcAft>
                          <a:spcPts val="0"/>
                        </a:spcAft>
                      </a:pPr>
                      <a:r>
                        <a:rPr lang="en-US" sz="2800" dirty="0">
                          <a:effectLst/>
                        </a:rPr>
                        <a:t>Question</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err="1">
                          <a:effectLst/>
                        </a:rPr>
                        <a:t>Emg</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Beg</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err="1">
                          <a:effectLst/>
                        </a:rPr>
                        <a:t>Int</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Adv</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505263">
                <a:tc>
                  <a:txBody>
                    <a:bodyPr/>
                    <a:lstStyle/>
                    <a:p>
                      <a:pPr marL="0" marR="0">
                        <a:lnSpc>
                          <a:spcPct val="100000"/>
                        </a:lnSpc>
                        <a:spcBef>
                          <a:spcPts val="0"/>
                        </a:spcBef>
                        <a:spcAft>
                          <a:spcPts val="210"/>
                        </a:spcAft>
                      </a:pPr>
                      <a:r>
                        <a:rPr lang="en-US" sz="2800" b="0" dirty="0">
                          <a:solidFill>
                            <a:schemeClr val="tx1"/>
                          </a:solidFill>
                          <a:effectLst/>
                        </a:rPr>
                        <a:t>49.   </a:t>
                      </a:r>
                      <a:r>
                        <a:rPr lang="en-US" sz="2800" b="1" dirty="0">
                          <a:solidFill>
                            <a:schemeClr val="tx1"/>
                          </a:solidFill>
                          <a:effectLst/>
                        </a:rPr>
                        <a:t>What is one responsibility </a:t>
                      </a:r>
                    </a:p>
                    <a:p>
                      <a:pPr marL="0" marR="0">
                        <a:lnSpc>
                          <a:spcPct val="100000"/>
                        </a:lnSpc>
                        <a:spcBef>
                          <a:spcPts val="0"/>
                        </a:spcBef>
                        <a:spcAft>
                          <a:spcPts val="210"/>
                        </a:spcAft>
                      </a:pPr>
                      <a:r>
                        <a:rPr lang="en-US" sz="2800" b="1" dirty="0">
                          <a:solidFill>
                            <a:schemeClr val="tx1"/>
                          </a:solidFill>
                          <a:effectLst/>
                        </a:rPr>
                        <a:t>         that is only for United </a:t>
                      </a:r>
                    </a:p>
                    <a:p>
                      <a:pPr marL="0" marR="0">
                        <a:lnSpc>
                          <a:spcPct val="100000"/>
                        </a:lnSpc>
                        <a:spcBef>
                          <a:spcPts val="0"/>
                        </a:spcBef>
                        <a:spcAft>
                          <a:spcPts val="210"/>
                        </a:spcAft>
                      </a:pPr>
                      <a:r>
                        <a:rPr lang="en-US" sz="2800" b="1" dirty="0">
                          <a:solidFill>
                            <a:schemeClr val="tx1"/>
                          </a:solidFill>
                          <a:effectLst/>
                        </a:rPr>
                        <a:t>         States citizens?   </a:t>
                      </a:r>
                    </a:p>
                    <a:p>
                      <a:pPr marL="0" marR="0">
                        <a:lnSpc>
                          <a:spcPct val="100000"/>
                        </a:lnSpc>
                        <a:spcBef>
                          <a:spcPts val="0"/>
                        </a:spcBef>
                        <a:spcAft>
                          <a:spcPts val="210"/>
                        </a:spcAft>
                      </a:pPr>
                      <a:r>
                        <a:rPr lang="en-US" sz="3200" b="1" i="1" dirty="0">
                          <a:solidFill>
                            <a:schemeClr val="tx1"/>
                          </a:solidFill>
                          <a:effectLst/>
                        </a:rPr>
                        <a:t>        </a:t>
                      </a:r>
                      <a:r>
                        <a:rPr lang="en-US" sz="3200" b="0" i="1" dirty="0">
                          <a:solidFill>
                            <a:schemeClr val="tx1"/>
                          </a:solidFill>
                          <a:effectLst/>
                        </a:rPr>
                        <a:t>Serve on a jury.  </a:t>
                      </a:r>
                    </a:p>
                    <a:p>
                      <a:pPr marL="0" marR="0">
                        <a:lnSpc>
                          <a:spcPct val="100000"/>
                        </a:lnSpc>
                        <a:spcBef>
                          <a:spcPts val="0"/>
                        </a:spcBef>
                        <a:spcAft>
                          <a:spcPts val="210"/>
                        </a:spcAft>
                      </a:pPr>
                      <a:r>
                        <a:rPr lang="en-US" sz="3200" b="0" i="1" dirty="0">
                          <a:solidFill>
                            <a:schemeClr val="tx1"/>
                          </a:solidFill>
                          <a:effectLst/>
                        </a:rPr>
                        <a:t>        Vote in a federal election</a:t>
                      </a:r>
                      <a:endParaRPr lang="en-US" sz="3200" b="0" i="1" dirty="0">
                        <a:solidFill>
                          <a:schemeClr val="tx1"/>
                        </a:solidFill>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r">
                        <a:lnSpc>
                          <a:spcPct val="115000"/>
                        </a:lnSpc>
                        <a:spcBef>
                          <a:spcPts val="0"/>
                        </a:spcBef>
                        <a:spcAft>
                          <a:spcPts val="0"/>
                        </a:spcAft>
                      </a:pPr>
                      <a:endParaRPr lang="en-US" sz="1100"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r">
                        <a:lnSpc>
                          <a:spcPct val="115000"/>
                        </a:lnSpc>
                        <a:spcBef>
                          <a:spcPts val="0"/>
                        </a:spcBef>
                        <a:spcAft>
                          <a:spcPts val="0"/>
                        </a:spcAft>
                      </a:pPr>
                      <a:endParaRPr lang="en-US" sz="1100"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800" b="1" dirty="0">
                          <a:effectLst/>
                          <a:sym typeface="Wingdings"/>
                        </a:rPr>
                        <a:t>*</a:t>
                      </a:r>
                      <a:endParaRPr lang="en-US" sz="2800" b="1"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800" b="1" dirty="0">
                          <a:effectLst/>
                          <a:sym typeface="Wingdings"/>
                        </a:rPr>
                        <a:t>*</a:t>
                      </a:r>
                      <a:endParaRPr lang="en-US" sz="2800" b="1" dirty="0">
                        <a:effectLst/>
                        <a:latin typeface="Calibri"/>
                        <a:ea typeface="Calibri"/>
                        <a:cs typeface="Times New Roman"/>
                      </a:endParaRPr>
                    </a:p>
                  </a:txBody>
                  <a:tcPr marL="68580" marR="68580" marT="0" marB="0">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DBAC783B-2846-424E-89B6-31691BFE21B8}"/>
              </a:ext>
            </a:extLst>
          </p:cNvPr>
          <p:cNvSpPr txBox="1"/>
          <p:nvPr/>
        </p:nvSpPr>
        <p:spPr>
          <a:xfrm>
            <a:off x="6477000" y="4008130"/>
            <a:ext cx="2295449" cy="923330"/>
          </a:xfrm>
          <a:prstGeom prst="rect">
            <a:avLst/>
          </a:prstGeom>
          <a:noFill/>
        </p:spPr>
        <p:txBody>
          <a:bodyPr wrap="square" rtlCol="0">
            <a:spAutoFit/>
          </a:bodyPr>
          <a:lstStyle/>
          <a:p>
            <a:r>
              <a:rPr lang="en-US" b="1" dirty="0">
                <a:latin typeface="+mj-lt"/>
              </a:rPr>
              <a:t>Teach to intermediate and advanced levels.</a:t>
            </a:r>
          </a:p>
        </p:txBody>
      </p:sp>
    </p:spTree>
    <p:extLst>
      <p:ext uri="{BB962C8B-B14F-4D97-AF65-F5344CB8AC3E}">
        <p14:creationId xmlns:p14="http://schemas.microsoft.com/office/powerpoint/2010/main" val="36641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399" y="1295400"/>
            <a:ext cx="7315201" cy="1295400"/>
          </a:xfrm>
        </p:spPr>
        <p:txBody>
          <a:bodyPr>
            <a:normAutofit/>
          </a:bodyPr>
          <a:lstStyle/>
          <a:p>
            <a:pPr algn="ctr"/>
            <a:r>
              <a:rPr lang="en-US" dirty="0">
                <a:solidFill>
                  <a:schemeClr val="tx1"/>
                </a:solidFill>
              </a:rPr>
              <a:t>Civics Integration Table</a:t>
            </a:r>
            <a:br>
              <a:rPr lang="en-US" dirty="0"/>
            </a:br>
            <a:r>
              <a:rPr lang="en-US" sz="2400" dirty="0"/>
              <a:t>100 question U.S. Citizenship Test </a:t>
            </a:r>
            <a:endParaRPr lang="en-US"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0655177"/>
              </p:ext>
            </p:extLst>
          </p:nvPr>
        </p:nvGraphicFramePr>
        <p:xfrm>
          <a:off x="371548" y="2971800"/>
          <a:ext cx="8321039" cy="2521268"/>
        </p:xfrm>
        <a:graphic>
          <a:graphicData uri="http://schemas.openxmlformats.org/drawingml/2006/table">
            <a:tbl>
              <a:tblPr firstRow="1" firstCol="1" bandRow="1">
                <a:tableStyleId>{5C22544A-7EE6-4342-B048-85BDC9FD1C3A}</a:tableStyleId>
              </a:tblPr>
              <a:tblGrid>
                <a:gridCol w="5799003">
                  <a:extLst>
                    <a:ext uri="{9D8B030D-6E8A-4147-A177-3AD203B41FA5}">
                      <a16:colId xmlns:a16="http://schemas.microsoft.com/office/drawing/2014/main" val="20001"/>
                    </a:ext>
                  </a:extLst>
                </a:gridCol>
                <a:gridCol w="650848">
                  <a:extLst>
                    <a:ext uri="{9D8B030D-6E8A-4147-A177-3AD203B41FA5}">
                      <a16:colId xmlns:a16="http://schemas.microsoft.com/office/drawing/2014/main" val="20002"/>
                    </a:ext>
                  </a:extLst>
                </a:gridCol>
                <a:gridCol w="650848">
                  <a:extLst>
                    <a:ext uri="{9D8B030D-6E8A-4147-A177-3AD203B41FA5}">
                      <a16:colId xmlns:a16="http://schemas.microsoft.com/office/drawing/2014/main" val="20003"/>
                    </a:ext>
                  </a:extLst>
                </a:gridCol>
                <a:gridCol w="650848">
                  <a:extLst>
                    <a:ext uri="{9D8B030D-6E8A-4147-A177-3AD203B41FA5}">
                      <a16:colId xmlns:a16="http://schemas.microsoft.com/office/drawing/2014/main" val="20004"/>
                    </a:ext>
                  </a:extLst>
                </a:gridCol>
                <a:gridCol w="569492">
                  <a:extLst>
                    <a:ext uri="{9D8B030D-6E8A-4147-A177-3AD203B41FA5}">
                      <a16:colId xmlns:a16="http://schemas.microsoft.com/office/drawing/2014/main" val="20005"/>
                    </a:ext>
                  </a:extLst>
                </a:gridCol>
              </a:tblGrid>
              <a:tr h="533400">
                <a:tc>
                  <a:txBody>
                    <a:bodyPr/>
                    <a:lstStyle/>
                    <a:p>
                      <a:pPr marL="0" marR="0" algn="ctr">
                        <a:lnSpc>
                          <a:spcPct val="115000"/>
                        </a:lnSpc>
                        <a:spcBef>
                          <a:spcPts val="0"/>
                        </a:spcBef>
                        <a:spcAft>
                          <a:spcPts val="0"/>
                        </a:spcAft>
                      </a:pPr>
                      <a:r>
                        <a:rPr lang="en-US" sz="2800" dirty="0">
                          <a:effectLst/>
                        </a:rPr>
                        <a:t>Question</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err="1">
                          <a:effectLst/>
                        </a:rPr>
                        <a:t>Emg</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Beg</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err="1">
                          <a:effectLst/>
                        </a:rPr>
                        <a:t>Int</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Adv</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29053">
                <a:tc>
                  <a:txBody>
                    <a:bodyPr/>
                    <a:lstStyle/>
                    <a:p>
                      <a:pPr marL="0" marR="0" indent="0">
                        <a:lnSpc>
                          <a:spcPct val="112000"/>
                        </a:lnSpc>
                        <a:spcBef>
                          <a:spcPts val="0"/>
                        </a:spcBef>
                        <a:spcAft>
                          <a:spcPts val="205"/>
                        </a:spcAft>
                        <a:buNone/>
                      </a:pPr>
                      <a:r>
                        <a:rPr lang="en-US" sz="2800" b="0" dirty="0">
                          <a:solidFill>
                            <a:schemeClr val="tx1"/>
                          </a:solidFill>
                          <a:effectLst/>
                        </a:rPr>
                        <a:t>35.</a:t>
                      </a:r>
                      <a:r>
                        <a:rPr lang="en-US" sz="2800" b="1" dirty="0">
                          <a:solidFill>
                            <a:schemeClr val="tx1"/>
                          </a:solidFill>
                          <a:effectLst/>
                        </a:rPr>
                        <a:t>   What does the </a:t>
                      </a:r>
                    </a:p>
                    <a:p>
                      <a:pPr marL="0" marR="0" indent="0">
                        <a:lnSpc>
                          <a:spcPct val="112000"/>
                        </a:lnSpc>
                        <a:spcBef>
                          <a:spcPts val="0"/>
                        </a:spcBef>
                        <a:spcAft>
                          <a:spcPts val="205"/>
                        </a:spcAft>
                        <a:buNone/>
                      </a:pPr>
                      <a:r>
                        <a:rPr lang="en-US" sz="2800" b="1" dirty="0">
                          <a:solidFill>
                            <a:schemeClr val="tx1"/>
                          </a:solidFill>
                          <a:effectLst/>
                        </a:rPr>
                        <a:t>         President’s Cabinet do? </a:t>
                      </a:r>
                    </a:p>
                    <a:p>
                      <a:pPr marL="0" marR="0">
                        <a:lnSpc>
                          <a:spcPct val="112000"/>
                        </a:lnSpc>
                        <a:spcBef>
                          <a:spcPts val="0"/>
                        </a:spcBef>
                        <a:spcAft>
                          <a:spcPts val="205"/>
                        </a:spcAft>
                      </a:pPr>
                      <a:r>
                        <a:rPr lang="en-US" sz="3200" b="1" i="1" dirty="0">
                          <a:solidFill>
                            <a:schemeClr val="tx1"/>
                          </a:solidFill>
                          <a:effectLst/>
                        </a:rPr>
                        <a:t>        </a:t>
                      </a:r>
                      <a:r>
                        <a:rPr lang="en-US" sz="3200" b="0" i="1" dirty="0">
                          <a:solidFill>
                            <a:schemeClr val="tx1"/>
                          </a:solidFill>
                          <a:effectLst/>
                        </a:rPr>
                        <a:t>Advises the President </a:t>
                      </a:r>
                    </a:p>
                    <a:p>
                      <a:pPr marL="0" marR="0">
                        <a:lnSpc>
                          <a:spcPct val="112000"/>
                        </a:lnSpc>
                        <a:spcBef>
                          <a:spcPts val="0"/>
                        </a:spcBef>
                        <a:spcAft>
                          <a:spcPts val="205"/>
                        </a:spcAft>
                      </a:pPr>
                      <a:endParaRPr lang="en-US" sz="2400" b="0" i="1" dirty="0">
                        <a:solidFill>
                          <a:schemeClr val="tx1"/>
                        </a:solidFill>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r">
                        <a:lnSpc>
                          <a:spcPct val="115000"/>
                        </a:lnSpc>
                        <a:spcBef>
                          <a:spcPts val="0"/>
                        </a:spcBef>
                        <a:spcAft>
                          <a:spcPts val="0"/>
                        </a:spcAft>
                      </a:pPr>
                      <a:endParaRPr lang="en-US" sz="1100"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800" b="1" dirty="0">
                          <a:effectLst/>
                          <a:sym typeface="Wingdings"/>
                        </a:rPr>
                        <a:t>*</a:t>
                      </a:r>
                      <a:endParaRPr lang="en-US" sz="2800" b="1" dirty="0">
                        <a:effectLst/>
                        <a:latin typeface="Calibri"/>
                        <a:ea typeface="Calibri"/>
                        <a:cs typeface="Times New Roman"/>
                      </a:endParaRPr>
                    </a:p>
                  </a:txBody>
                  <a:tcPr marL="68580" marR="68580" marT="0" marB="0">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9C76D494-44CD-4079-9EF0-6D689453C3BD}"/>
              </a:ext>
            </a:extLst>
          </p:cNvPr>
          <p:cNvSpPr txBox="1"/>
          <p:nvPr/>
        </p:nvSpPr>
        <p:spPr>
          <a:xfrm>
            <a:off x="6781800" y="4038600"/>
            <a:ext cx="2057400" cy="646331"/>
          </a:xfrm>
          <a:prstGeom prst="rect">
            <a:avLst/>
          </a:prstGeom>
          <a:noFill/>
        </p:spPr>
        <p:txBody>
          <a:bodyPr wrap="square" rtlCol="0">
            <a:spAutoFit/>
          </a:bodyPr>
          <a:lstStyle/>
          <a:p>
            <a:r>
              <a:rPr lang="en-US" b="1" dirty="0">
                <a:latin typeface="+mj-lt"/>
              </a:rPr>
              <a:t>Teach to the advanced level.</a:t>
            </a:r>
          </a:p>
        </p:txBody>
      </p:sp>
    </p:spTree>
    <p:extLst>
      <p:ext uri="{BB962C8B-B14F-4D97-AF65-F5344CB8AC3E}">
        <p14:creationId xmlns:p14="http://schemas.microsoft.com/office/powerpoint/2010/main" val="279958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3074" y="1834265"/>
            <a:ext cx="7306274" cy="1066800"/>
          </a:xfrm>
        </p:spPr>
        <p:txBody>
          <a:bodyPr>
            <a:noAutofit/>
          </a:bodyPr>
          <a:lstStyle/>
          <a:p>
            <a:pPr algn="ctr"/>
            <a:r>
              <a:rPr lang="en-US" b="1" dirty="0">
                <a:solidFill>
                  <a:schemeClr val="tx1"/>
                </a:solidFill>
              </a:rPr>
              <a:t>Implementing</a:t>
            </a:r>
            <a:r>
              <a:rPr lang="en-US" sz="3600" dirty="0"/>
              <a:t> </a:t>
            </a:r>
            <a:br>
              <a:rPr lang="en-US" sz="3600" dirty="0"/>
            </a:br>
            <a:r>
              <a:rPr lang="en-US" sz="3600" dirty="0"/>
              <a:t>the </a:t>
            </a:r>
            <a:r>
              <a:rPr lang="en-US" sz="3600" b="1" dirty="0"/>
              <a:t>Civics Integration Table</a:t>
            </a:r>
          </a:p>
        </p:txBody>
      </p:sp>
      <p:sp>
        <p:nvSpPr>
          <p:cNvPr id="3" name="Content Placeholder 2"/>
          <p:cNvSpPr>
            <a:spLocks noGrp="1"/>
          </p:cNvSpPr>
          <p:nvPr>
            <p:ph idx="1"/>
          </p:nvPr>
        </p:nvSpPr>
        <p:spPr>
          <a:xfrm>
            <a:off x="1389835" y="3693662"/>
            <a:ext cx="7252599" cy="2286000"/>
          </a:xfrm>
        </p:spPr>
        <p:txBody>
          <a:bodyPr>
            <a:normAutofit/>
          </a:bodyPr>
          <a:lstStyle/>
          <a:p>
            <a:pPr marL="109728" indent="0">
              <a:buNone/>
            </a:pPr>
            <a:r>
              <a:rPr lang="en-US" sz="3600" dirty="0">
                <a:solidFill>
                  <a:schemeClr val="tx2"/>
                </a:solidFill>
              </a:rPr>
              <a:t>Emergent &amp; Beginning Levels</a:t>
            </a:r>
          </a:p>
          <a:p>
            <a:pPr marL="411480" lvl="1" indent="0">
              <a:buNone/>
            </a:pPr>
            <a:r>
              <a:rPr lang="en-US" sz="3200" dirty="0">
                <a:solidFill>
                  <a:srgbClr val="0070C0"/>
                </a:solidFill>
              </a:rPr>
              <a:t>Readers need concrete representations of new concepts</a:t>
            </a:r>
          </a:p>
          <a:p>
            <a:pPr marL="411480" lvl="1" indent="0">
              <a:buNone/>
            </a:pPr>
            <a:r>
              <a:rPr lang="en-US" sz="3200" dirty="0">
                <a:solidFill>
                  <a:srgbClr val="0070C0"/>
                </a:solidFill>
              </a:rPr>
              <a:t>and information.  </a:t>
            </a:r>
          </a:p>
          <a:p>
            <a:pPr marL="411480" lvl="1" indent="0">
              <a:buNone/>
            </a:pPr>
            <a:endParaRPr lang="en-US" dirty="0">
              <a:solidFill>
                <a:srgbClr val="0070C0"/>
              </a:solidFill>
            </a:endParaRPr>
          </a:p>
          <a:p>
            <a:endParaRPr lang="en-US" dirty="0">
              <a:solidFill>
                <a:srgbClr val="0070C0"/>
              </a:solidFill>
            </a:endParaRPr>
          </a:p>
          <a:p>
            <a:endParaRPr lang="en-US" dirty="0">
              <a:solidFill>
                <a:srgbClr val="0070C0"/>
              </a:solidFill>
            </a:endParaRPr>
          </a:p>
        </p:txBody>
      </p:sp>
      <p:sp>
        <p:nvSpPr>
          <p:cNvPr id="4" name="Content Placeholder 2">
            <a:extLst>
              <a:ext uri="{FF2B5EF4-FFF2-40B4-BE49-F238E27FC236}">
                <a16:creationId xmlns:a16="http://schemas.microsoft.com/office/drawing/2014/main" id="{DF344D47-877F-4400-8D19-476D2774A803}"/>
              </a:ext>
            </a:extLst>
          </p:cNvPr>
          <p:cNvSpPr txBox="1">
            <a:spLocks/>
          </p:cNvSpPr>
          <p:nvPr/>
        </p:nvSpPr>
        <p:spPr>
          <a:xfrm>
            <a:off x="1408070" y="3722619"/>
            <a:ext cx="7467600" cy="1909703"/>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3200" dirty="0">
                <a:solidFill>
                  <a:srgbClr val="0070C0"/>
                </a:solidFill>
              </a:rPr>
              <a:t>Not all levels need to master all 100 questions because they are repeated throughout levels.</a:t>
            </a:r>
          </a:p>
          <a:p>
            <a:endParaRPr lang="en-US" dirty="0">
              <a:solidFill>
                <a:srgbClr val="0070C0"/>
              </a:solidFill>
            </a:endParaRPr>
          </a:p>
          <a:p>
            <a:endParaRPr lang="en-US" dirty="0">
              <a:solidFill>
                <a:srgbClr val="0070C0"/>
              </a:solidFill>
            </a:endParaRPr>
          </a:p>
        </p:txBody>
      </p:sp>
      <p:sp>
        <p:nvSpPr>
          <p:cNvPr id="6" name="TextBox 5">
            <a:extLst>
              <a:ext uri="{FF2B5EF4-FFF2-40B4-BE49-F238E27FC236}">
                <a16:creationId xmlns:a16="http://schemas.microsoft.com/office/drawing/2014/main" id="{DA8446A6-F02A-48B4-B42B-D735180EC6DE}"/>
              </a:ext>
            </a:extLst>
          </p:cNvPr>
          <p:cNvSpPr txBox="1"/>
          <p:nvPr/>
        </p:nvSpPr>
        <p:spPr>
          <a:xfrm>
            <a:off x="1494898" y="3722619"/>
            <a:ext cx="7042472" cy="2062103"/>
          </a:xfrm>
          <a:prstGeom prst="rect">
            <a:avLst/>
          </a:prstGeom>
          <a:noFill/>
        </p:spPr>
        <p:txBody>
          <a:bodyPr wrap="square" rtlCol="0">
            <a:spAutoFit/>
          </a:bodyPr>
          <a:lstStyle/>
          <a:p>
            <a:r>
              <a:rPr lang="en-US" sz="3200" dirty="0">
                <a:solidFill>
                  <a:schemeClr val="tx2"/>
                </a:solidFill>
              </a:rPr>
              <a:t>Intermediate Level </a:t>
            </a:r>
          </a:p>
          <a:p>
            <a:pPr marL="109728" indent="0">
              <a:buFont typeface="Georgia"/>
              <a:buNone/>
            </a:pPr>
            <a:r>
              <a:rPr lang="en-US" sz="3200" dirty="0">
                <a:solidFill>
                  <a:srgbClr val="0070C0"/>
                </a:solidFill>
              </a:rPr>
              <a:t>      Readers can pass the test with </a:t>
            </a:r>
          </a:p>
          <a:p>
            <a:pPr marL="109728" indent="0">
              <a:buFont typeface="Georgia"/>
              <a:buNone/>
            </a:pPr>
            <a:r>
              <a:rPr lang="en-US" sz="3200" dirty="0">
                <a:solidFill>
                  <a:srgbClr val="0070C0"/>
                </a:solidFill>
              </a:rPr>
              <a:t>      understanding.</a:t>
            </a:r>
          </a:p>
          <a:p>
            <a:endParaRPr lang="en-US" sz="3200" dirty="0">
              <a:solidFill>
                <a:srgbClr val="0070C0"/>
              </a:solidFill>
            </a:endParaRPr>
          </a:p>
        </p:txBody>
      </p:sp>
      <p:sp>
        <p:nvSpPr>
          <p:cNvPr id="7" name="TextBox 6">
            <a:extLst>
              <a:ext uri="{FF2B5EF4-FFF2-40B4-BE49-F238E27FC236}">
                <a16:creationId xmlns:a16="http://schemas.microsoft.com/office/drawing/2014/main" id="{23168BCA-F5C1-4C38-BD56-AAF56AE883DC}"/>
              </a:ext>
            </a:extLst>
          </p:cNvPr>
          <p:cNvSpPr txBox="1"/>
          <p:nvPr/>
        </p:nvSpPr>
        <p:spPr>
          <a:xfrm>
            <a:off x="1389835" y="3746980"/>
            <a:ext cx="6851876" cy="1354217"/>
          </a:xfrm>
          <a:prstGeom prst="rect">
            <a:avLst/>
          </a:prstGeom>
          <a:noFill/>
        </p:spPr>
        <p:txBody>
          <a:bodyPr wrap="none" rtlCol="0">
            <a:spAutoFit/>
          </a:bodyPr>
          <a:lstStyle/>
          <a:p>
            <a:pPr marL="109728" indent="0">
              <a:buNone/>
            </a:pPr>
            <a:r>
              <a:rPr lang="en-US" sz="3200" dirty="0">
                <a:solidFill>
                  <a:schemeClr val="tx2"/>
                </a:solidFill>
              </a:rPr>
              <a:t>Advanced Level</a:t>
            </a:r>
          </a:p>
          <a:p>
            <a:pPr marL="109728" indent="0">
              <a:buNone/>
            </a:pPr>
            <a:r>
              <a:rPr lang="en-US" sz="3200" dirty="0">
                <a:solidFill>
                  <a:srgbClr val="0070C0"/>
                </a:solidFill>
              </a:rPr>
              <a:t>    Readers gain mastery of concepts.</a:t>
            </a:r>
          </a:p>
          <a:p>
            <a:endParaRPr lang="en-US" dirty="0">
              <a:solidFill>
                <a:srgbClr val="0070C0"/>
              </a:solidFill>
            </a:endParaRPr>
          </a:p>
        </p:txBody>
      </p:sp>
    </p:spTree>
    <p:extLst>
      <p:ext uri="{BB962C8B-B14F-4D97-AF65-F5344CB8AC3E}">
        <p14:creationId xmlns:p14="http://schemas.microsoft.com/office/powerpoint/2010/main" val="148133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
                                            <p:txEl>
                                              <p:pRg st="2" end="2"/>
                                            </p:txEl>
                                          </p:spTgt>
                                        </p:tgtEl>
                                      </p:cBhvr>
                                    </p:animEffect>
                                    <p:set>
                                      <p:cBhvr>
                                        <p:cTn id="27" dur="1" fill="hold">
                                          <p:stCondLst>
                                            <p:cond delay="499"/>
                                          </p:stCondLst>
                                        </p:cTn>
                                        <p:tgtEl>
                                          <p:spTgt spid="3">
                                            <p:txEl>
                                              <p:pRg st="2" end="2"/>
                                            </p:txEl>
                                          </p:spTgt>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4" grpId="0"/>
      <p:bldP spid="6" grpId="0"/>
      <p:bldP spid="6"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3A63B8-FDDC-404D-A3E4-A03CA40A0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504400"/>
            <a:ext cx="5257800" cy="3820200"/>
          </a:xfrm>
          <a:prstGeom prst="rect">
            <a:avLst/>
          </a:prstGeom>
        </p:spPr>
      </p:pic>
      <p:sp>
        <p:nvSpPr>
          <p:cNvPr id="2" name="Title 1"/>
          <p:cNvSpPr>
            <a:spLocks noGrp="1"/>
          </p:cNvSpPr>
          <p:nvPr>
            <p:ph type="title"/>
          </p:nvPr>
        </p:nvSpPr>
        <p:spPr>
          <a:xfrm>
            <a:off x="1828800" y="838200"/>
            <a:ext cx="5638800" cy="1066800"/>
          </a:xfrm>
        </p:spPr>
        <p:txBody>
          <a:bodyPr>
            <a:normAutofit/>
          </a:bodyPr>
          <a:lstStyle/>
          <a:p>
            <a:r>
              <a:rPr lang="en-US" dirty="0"/>
              <a:t>3) </a:t>
            </a:r>
            <a:r>
              <a:rPr lang="en-US" u="sng" dirty="0"/>
              <a:t>Scaffolded Lessons</a:t>
            </a:r>
          </a:p>
        </p:txBody>
      </p:sp>
      <p:sp>
        <p:nvSpPr>
          <p:cNvPr id="3" name="Content Placeholder 2"/>
          <p:cNvSpPr>
            <a:spLocks noGrp="1"/>
          </p:cNvSpPr>
          <p:nvPr>
            <p:ph idx="1"/>
          </p:nvPr>
        </p:nvSpPr>
        <p:spPr>
          <a:xfrm>
            <a:off x="6096000" y="2385129"/>
            <a:ext cx="2667000" cy="3127021"/>
          </a:xfrm>
          <a:ln w="28575">
            <a:solidFill>
              <a:srgbClr val="0070C0"/>
            </a:solidFill>
          </a:ln>
        </p:spPr>
        <p:txBody>
          <a:bodyPr/>
          <a:lstStyle/>
          <a:p>
            <a:pPr marL="109728" indent="0">
              <a:buNone/>
            </a:pPr>
            <a:endParaRPr lang="en-US" sz="2000" dirty="0"/>
          </a:p>
          <a:p>
            <a:r>
              <a:rPr lang="en-US" dirty="0"/>
              <a:t>Warm Up</a:t>
            </a:r>
          </a:p>
          <a:p>
            <a:r>
              <a:rPr lang="en-US" dirty="0"/>
              <a:t>Reading</a:t>
            </a:r>
          </a:p>
          <a:p>
            <a:r>
              <a:rPr lang="en-US" dirty="0"/>
              <a:t>Speaking</a:t>
            </a:r>
          </a:p>
          <a:p>
            <a:r>
              <a:rPr lang="en-US" dirty="0"/>
              <a:t>Writing</a:t>
            </a:r>
          </a:p>
          <a:p>
            <a:r>
              <a:rPr lang="en-US" dirty="0"/>
              <a:t>Project</a:t>
            </a:r>
          </a:p>
          <a:p>
            <a:pPr marL="109728" indent="0">
              <a:buNone/>
            </a:pPr>
            <a:endParaRPr lang="en-US" dirty="0"/>
          </a:p>
        </p:txBody>
      </p:sp>
      <p:sp>
        <p:nvSpPr>
          <p:cNvPr id="6" name="TextBox 5">
            <a:extLst>
              <a:ext uri="{FF2B5EF4-FFF2-40B4-BE49-F238E27FC236}">
                <a16:creationId xmlns:a16="http://schemas.microsoft.com/office/drawing/2014/main" id="{CD14CE38-FDE5-45DF-8E0C-7C57C41DA881}"/>
              </a:ext>
            </a:extLst>
          </p:cNvPr>
          <p:cNvSpPr txBox="1"/>
          <p:nvPr/>
        </p:nvSpPr>
        <p:spPr>
          <a:xfrm>
            <a:off x="1981200" y="3647420"/>
            <a:ext cx="2057400" cy="523220"/>
          </a:xfrm>
          <a:prstGeom prst="rect">
            <a:avLst/>
          </a:prstGeom>
          <a:noFill/>
        </p:spPr>
        <p:txBody>
          <a:bodyPr wrap="square" rtlCol="0">
            <a:spAutoFit/>
          </a:bodyPr>
          <a:lstStyle/>
          <a:p>
            <a:r>
              <a:rPr lang="en-US" sz="2800" dirty="0"/>
              <a:t>Emergent</a:t>
            </a:r>
          </a:p>
        </p:txBody>
      </p:sp>
      <p:sp>
        <p:nvSpPr>
          <p:cNvPr id="10" name="TextBox 9">
            <a:extLst>
              <a:ext uri="{FF2B5EF4-FFF2-40B4-BE49-F238E27FC236}">
                <a16:creationId xmlns:a16="http://schemas.microsoft.com/office/drawing/2014/main" id="{CD6A90FC-4E48-4202-BDCE-7566583C35A1}"/>
              </a:ext>
            </a:extLst>
          </p:cNvPr>
          <p:cNvSpPr txBox="1"/>
          <p:nvPr/>
        </p:nvSpPr>
        <p:spPr>
          <a:xfrm>
            <a:off x="2438400" y="3210580"/>
            <a:ext cx="2057400" cy="523220"/>
          </a:xfrm>
          <a:prstGeom prst="rect">
            <a:avLst/>
          </a:prstGeom>
          <a:noFill/>
        </p:spPr>
        <p:txBody>
          <a:bodyPr wrap="square" rtlCol="0">
            <a:spAutoFit/>
          </a:bodyPr>
          <a:lstStyle/>
          <a:p>
            <a:r>
              <a:rPr lang="en-US" sz="2800" dirty="0"/>
              <a:t>Beginning</a:t>
            </a:r>
          </a:p>
        </p:txBody>
      </p:sp>
      <p:sp>
        <p:nvSpPr>
          <p:cNvPr id="11" name="TextBox 10">
            <a:extLst>
              <a:ext uri="{FF2B5EF4-FFF2-40B4-BE49-F238E27FC236}">
                <a16:creationId xmlns:a16="http://schemas.microsoft.com/office/drawing/2014/main" id="{1968EB6C-667C-47B5-802F-6588103487AC}"/>
              </a:ext>
            </a:extLst>
          </p:cNvPr>
          <p:cNvSpPr txBox="1"/>
          <p:nvPr/>
        </p:nvSpPr>
        <p:spPr>
          <a:xfrm>
            <a:off x="2795154" y="2753380"/>
            <a:ext cx="2486891" cy="523220"/>
          </a:xfrm>
          <a:prstGeom prst="rect">
            <a:avLst/>
          </a:prstGeom>
          <a:noFill/>
        </p:spPr>
        <p:txBody>
          <a:bodyPr wrap="square" rtlCol="0">
            <a:spAutoFit/>
          </a:bodyPr>
          <a:lstStyle/>
          <a:p>
            <a:r>
              <a:rPr lang="en-US" sz="2800" dirty="0"/>
              <a:t>Intermediate    </a:t>
            </a:r>
          </a:p>
        </p:txBody>
      </p:sp>
      <p:sp>
        <p:nvSpPr>
          <p:cNvPr id="12" name="TextBox 11">
            <a:extLst>
              <a:ext uri="{FF2B5EF4-FFF2-40B4-BE49-F238E27FC236}">
                <a16:creationId xmlns:a16="http://schemas.microsoft.com/office/drawing/2014/main" id="{3E3ECADA-81EB-4889-ACFF-A27FF052D6D8}"/>
              </a:ext>
            </a:extLst>
          </p:cNvPr>
          <p:cNvSpPr txBox="1"/>
          <p:nvPr/>
        </p:nvSpPr>
        <p:spPr>
          <a:xfrm>
            <a:off x="3669723" y="2372380"/>
            <a:ext cx="1905000" cy="523220"/>
          </a:xfrm>
          <a:prstGeom prst="rect">
            <a:avLst/>
          </a:prstGeom>
          <a:noFill/>
        </p:spPr>
        <p:txBody>
          <a:bodyPr wrap="square" rtlCol="0">
            <a:spAutoFit/>
          </a:bodyPr>
          <a:lstStyle/>
          <a:p>
            <a:r>
              <a:rPr lang="en-US" sz="2800" dirty="0"/>
              <a:t>Advanced</a:t>
            </a:r>
          </a:p>
        </p:txBody>
      </p:sp>
      <p:sp>
        <p:nvSpPr>
          <p:cNvPr id="4" name="TextBox 3">
            <a:extLst>
              <a:ext uri="{FF2B5EF4-FFF2-40B4-BE49-F238E27FC236}">
                <a16:creationId xmlns:a16="http://schemas.microsoft.com/office/drawing/2014/main" id="{F678473D-E82D-4881-AE4A-A5145BA9D354}"/>
              </a:ext>
            </a:extLst>
          </p:cNvPr>
          <p:cNvSpPr txBox="1"/>
          <p:nvPr/>
        </p:nvSpPr>
        <p:spPr>
          <a:xfrm>
            <a:off x="2819400" y="1849160"/>
            <a:ext cx="6324600" cy="523220"/>
          </a:xfrm>
          <a:prstGeom prst="rect">
            <a:avLst/>
          </a:prstGeom>
          <a:noFill/>
        </p:spPr>
        <p:txBody>
          <a:bodyPr wrap="square" rtlCol="0">
            <a:spAutoFit/>
          </a:bodyPr>
          <a:lstStyle/>
          <a:p>
            <a:r>
              <a:rPr lang="en-US" sz="2800" dirty="0">
                <a:solidFill>
                  <a:srgbClr val="00B0F0"/>
                </a:solidFill>
              </a:rPr>
              <a:t>Levels                            Components</a:t>
            </a:r>
          </a:p>
        </p:txBody>
      </p:sp>
    </p:spTree>
    <p:extLst>
      <p:ext uri="{BB962C8B-B14F-4D97-AF65-F5344CB8AC3E}">
        <p14:creationId xmlns:p14="http://schemas.microsoft.com/office/powerpoint/2010/main" val="109533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2077750"/>
          </a:xfrm>
        </p:spPr>
        <p:txBody>
          <a:bodyPr>
            <a:normAutofit fontScale="90000"/>
          </a:bodyPr>
          <a:lstStyle/>
          <a:p>
            <a:br>
              <a:rPr lang="en-US" sz="3600" dirty="0"/>
            </a:br>
            <a:r>
              <a:rPr lang="en-US" sz="3600" dirty="0"/>
              <a:t>		</a:t>
            </a:r>
            <a:r>
              <a:rPr lang="en-US" b="1" dirty="0">
                <a:solidFill>
                  <a:schemeClr val="tx1"/>
                </a:solidFill>
              </a:rPr>
              <a:t>Lesson Objectives </a:t>
            </a:r>
            <a:br>
              <a:rPr lang="en-US" b="1" dirty="0">
                <a:solidFill>
                  <a:schemeClr val="tx1"/>
                </a:solidFill>
              </a:rPr>
            </a:br>
            <a:r>
              <a:rPr lang="en-US" b="1" dirty="0">
                <a:solidFill>
                  <a:schemeClr val="tx1"/>
                </a:solidFill>
              </a:rPr>
              <a:t>	   	</a:t>
            </a:r>
            <a:r>
              <a:rPr lang="en-US" sz="3100" dirty="0"/>
              <a:t>from U.S. Citizenship Test</a:t>
            </a:r>
            <a:br>
              <a:rPr lang="en-US" sz="3600" b="1" dirty="0"/>
            </a:br>
            <a:br>
              <a:rPr lang="en-US" sz="2700" b="1" dirty="0"/>
            </a:br>
            <a:r>
              <a:rPr lang="en-US" sz="2700" b="1" dirty="0"/>
              <a:t>	       	</a:t>
            </a:r>
            <a:r>
              <a:rPr lang="en-US" sz="3600" dirty="0"/>
              <a:t>The American Flag</a:t>
            </a:r>
          </a:p>
        </p:txBody>
      </p:sp>
      <p:sp>
        <p:nvSpPr>
          <p:cNvPr id="3" name="Rectangle 2"/>
          <p:cNvSpPr/>
          <p:nvPr/>
        </p:nvSpPr>
        <p:spPr>
          <a:xfrm>
            <a:off x="1690645" y="3378591"/>
            <a:ext cx="3925692" cy="2246769"/>
          </a:xfrm>
          <a:prstGeom prst="rect">
            <a:avLst/>
          </a:prstGeom>
        </p:spPr>
        <p:txBody>
          <a:bodyPr wrap="square">
            <a:spAutoFit/>
          </a:bodyPr>
          <a:lstStyle/>
          <a:p>
            <a:pPr marL="109728"/>
            <a:r>
              <a:rPr lang="en-US" sz="2800" dirty="0">
                <a:solidFill>
                  <a:srgbClr val="0070C0"/>
                </a:solidFill>
              </a:rPr>
              <a:t>64. Name three of the </a:t>
            </a:r>
          </a:p>
          <a:p>
            <a:pPr marL="109728"/>
            <a:r>
              <a:rPr lang="en-US" sz="2800" dirty="0">
                <a:solidFill>
                  <a:srgbClr val="0070C0"/>
                </a:solidFill>
              </a:rPr>
              <a:t>       original 13 states.    </a:t>
            </a:r>
          </a:p>
          <a:p>
            <a:pPr marL="109728"/>
            <a:r>
              <a:rPr lang="en-US" sz="2800" dirty="0">
                <a:solidFill>
                  <a:srgbClr val="0070C0"/>
                </a:solidFill>
              </a:rPr>
              <a:t>       (Intermediate &amp; </a:t>
            </a:r>
          </a:p>
          <a:p>
            <a:pPr marL="109728"/>
            <a:r>
              <a:rPr lang="en-US" sz="2800" dirty="0">
                <a:solidFill>
                  <a:srgbClr val="0070C0"/>
                </a:solidFill>
              </a:rPr>
              <a:t>       Advanced Levels)</a:t>
            </a:r>
          </a:p>
          <a:p>
            <a:pPr marL="109728" indent="0">
              <a:buNone/>
            </a:pPr>
            <a:r>
              <a:rPr lang="en-US" sz="2800" dirty="0">
                <a:solidFill>
                  <a:srgbClr val="0070C0"/>
                </a:solidFill>
              </a:rPr>
              <a:t>	</a:t>
            </a:r>
          </a:p>
        </p:txBody>
      </p:sp>
      <p:pic>
        <p:nvPicPr>
          <p:cNvPr id="11" name="Picture 10">
            <a:extLst>
              <a:ext uri="{FF2B5EF4-FFF2-40B4-BE49-F238E27FC236}">
                <a16:creationId xmlns:a16="http://schemas.microsoft.com/office/drawing/2014/main" id="{3F79173C-4132-4FA3-9F11-C75E0EC34AE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400000">
            <a:off x="6265927" y="3477007"/>
            <a:ext cx="2068066" cy="1188720"/>
          </a:xfrm>
          <a:prstGeom prst="rect">
            <a:avLst/>
          </a:prstGeom>
        </p:spPr>
      </p:pic>
      <p:sp>
        <p:nvSpPr>
          <p:cNvPr id="8" name="TextBox 7">
            <a:extLst>
              <a:ext uri="{FF2B5EF4-FFF2-40B4-BE49-F238E27FC236}">
                <a16:creationId xmlns:a16="http://schemas.microsoft.com/office/drawing/2014/main" id="{59E21866-A5A9-49E3-8071-D7082E1787B4}"/>
              </a:ext>
            </a:extLst>
          </p:cNvPr>
          <p:cNvSpPr txBox="1"/>
          <p:nvPr/>
        </p:nvSpPr>
        <p:spPr>
          <a:xfrm>
            <a:off x="1690645" y="3378591"/>
            <a:ext cx="4821619" cy="1815882"/>
          </a:xfrm>
          <a:prstGeom prst="rect">
            <a:avLst/>
          </a:prstGeom>
          <a:noFill/>
        </p:spPr>
        <p:txBody>
          <a:bodyPr wrap="square" rtlCol="0">
            <a:spAutoFit/>
          </a:bodyPr>
          <a:lstStyle/>
          <a:p>
            <a:pPr marL="109728" indent="0">
              <a:buNone/>
            </a:pPr>
            <a:r>
              <a:rPr lang="en-US" sz="2800" dirty="0">
                <a:solidFill>
                  <a:srgbClr val="0070C0"/>
                </a:solidFill>
              </a:rPr>
              <a:t>96. Why does the flag </a:t>
            </a:r>
          </a:p>
          <a:p>
            <a:pPr marL="109728" indent="0">
              <a:buNone/>
            </a:pPr>
            <a:r>
              <a:rPr lang="en-US" sz="2800" dirty="0">
                <a:solidFill>
                  <a:srgbClr val="0070C0"/>
                </a:solidFill>
              </a:rPr>
              <a:t>       have 13 stripes?</a:t>
            </a:r>
          </a:p>
          <a:p>
            <a:pPr marL="109728" indent="0">
              <a:buNone/>
            </a:pPr>
            <a:r>
              <a:rPr lang="en-US" sz="2800" i="1" dirty="0">
                <a:solidFill>
                  <a:srgbClr val="0070C0"/>
                </a:solidFill>
              </a:rPr>
              <a:t>       There were 13 original</a:t>
            </a:r>
          </a:p>
          <a:p>
            <a:pPr marL="109728" indent="0">
              <a:buNone/>
            </a:pPr>
            <a:r>
              <a:rPr lang="en-US" sz="2800" i="1" dirty="0">
                <a:solidFill>
                  <a:srgbClr val="0070C0"/>
                </a:solidFill>
              </a:rPr>
              <a:t>       colonies/states.</a:t>
            </a:r>
          </a:p>
        </p:txBody>
      </p:sp>
      <p:sp>
        <p:nvSpPr>
          <p:cNvPr id="6" name="TextBox 5">
            <a:extLst>
              <a:ext uri="{FF2B5EF4-FFF2-40B4-BE49-F238E27FC236}">
                <a16:creationId xmlns:a16="http://schemas.microsoft.com/office/drawing/2014/main" id="{517B1355-0D6B-4416-A830-F41715145416}"/>
              </a:ext>
            </a:extLst>
          </p:cNvPr>
          <p:cNvSpPr txBox="1"/>
          <p:nvPr/>
        </p:nvSpPr>
        <p:spPr>
          <a:xfrm>
            <a:off x="1707372" y="3378591"/>
            <a:ext cx="5105400" cy="2062103"/>
          </a:xfrm>
          <a:prstGeom prst="rect">
            <a:avLst/>
          </a:prstGeom>
          <a:noFill/>
        </p:spPr>
        <p:txBody>
          <a:bodyPr wrap="square" rtlCol="0">
            <a:spAutoFit/>
          </a:bodyPr>
          <a:lstStyle/>
          <a:p>
            <a:pPr marL="109728" indent="0">
              <a:buNone/>
            </a:pPr>
            <a:r>
              <a:rPr lang="en-US" sz="2800" dirty="0">
                <a:solidFill>
                  <a:srgbClr val="0070C0"/>
                </a:solidFill>
              </a:rPr>
              <a:t>97. Why does the flag </a:t>
            </a:r>
          </a:p>
          <a:p>
            <a:pPr marL="109728" indent="0">
              <a:buNone/>
            </a:pPr>
            <a:r>
              <a:rPr lang="en-US" sz="2800" dirty="0">
                <a:solidFill>
                  <a:srgbClr val="0070C0"/>
                </a:solidFill>
              </a:rPr>
              <a:t>       have 50 stars?</a:t>
            </a:r>
          </a:p>
          <a:p>
            <a:pPr marL="109728" indent="0">
              <a:buNone/>
            </a:pPr>
            <a:r>
              <a:rPr lang="en-US" sz="2800" i="1" dirty="0">
                <a:solidFill>
                  <a:srgbClr val="0070C0"/>
                </a:solidFill>
              </a:rPr>
              <a:t>       </a:t>
            </a:r>
          </a:p>
          <a:p>
            <a:pPr marL="109728" indent="0">
              <a:buNone/>
            </a:pPr>
            <a:r>
              <a:rPr lang="en-US" sz="2800" i="1" dirty="0">
                <a:solidFill>
                  <a:srgbClr val="0070C0"/>
                </a:solidFill>
              </a:rPr>
              <a:t>There are 50 states today</a:t>
            </a:r>
            <a:r>
              <a:rPr lang="en-US" sz="2800" i="1" dirty="0"/>
              <a:t>.</a:t>
            </a:r>
          </a:p>
          <a:p>
            <a:endParaRPr lang="en-US" sz="1600" dirty="0"/>
          </a:p>
        </p:txBody>
      </p:sp>
    </p:spTree>
    <p:extLst>
      <p:ext uri="{BB962C8B-B14F-4D97-AF65-F5344CB8AC3E}">
        <p14:creationId xmlns:p14="http://schemas.microsoft.com/office/powerpoint/2010/main" val="31063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0-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grpId="1"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0-ppt_w/2"/>
                                          </p:val>
                                        </p:tav>
                                      </p:tavLst>
                                    </p:anim>
                                    <p:anim calcmode="lin" valueType="num">
                                      <p:cBhvr additive="base">
                                        <p:cTn id="23" dur="500"/>
                                        <p:tgtEl>
                                          <p:spTgt spid="8"/>
                                        </p:tgtEl>
                                        <p:attrNameLst>
                                          <p:attrName>ppt_y</p:attrName>
                                        </p:attrNameLst>
                                      </p:cBhvr>
                                      <p:tavLst>
                                        <p:tav tm="0">
                                          <p:val>
                                            <p:strVal val="ppt_y"/>
                                          </p:val>
                                        </p:tav>
                                        <p:tav tm="100000">
                                          <p:val>
                                            <p:strVal val="ppt_y"/>
                                          </p:val>
                                        </p:tav>
                                      </p:tavLst>
                                    </p:anim>
                                    <p:set>
                                      <p:cBhvr>
                                        <p:cTn id="24" dur="1" fill="hold">
                                          <p:stCondLst>
                                            <p:cond delay="499"/>
                                          </p:stCondLst>
                                        </p:cTn>
                                        <p:tgtEl>
                                          <p:spTgt spid="8"/>
                                        </p:tgtEl>
                                        <p:attrNameLst>
                                          <p:attrName>style.visibility</p:attrName>
                                        </p:attrNameLst>
                                      </p:cBhvr>
                                      <p:to>
                                        <p:strVal val="hidden"/>
                                      </p:to>
                                    </p:set>
                                  </p:childTnLst>
                                </p:cTn>
                              </p:par>
                              <p:par>
                                <p:cTn id="25" presetID="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8" grpId="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98F6-CE1F-4205-83B7-754411079ACE}"/>
              </a:ext>
            </a:extLst>
          </p:cNvPr>
          <p:cNvSpPr>
            <a:spLocks noGrp="1"/>
          </p:cNvSpPr>
          <p:nvPr>
            <p:ph type="ctrTitle"/>
          </p:nvPr>
        </p:nvSpPr>
        <p:spPr>
          <a:xfrm>
            <a:off x="2362200" y="914400"/>
            <a:ext cx="4572000" cy="1470025"/>
          </a:xfrm>
        </p:spPr>
        <p:txBody>
          <a:bodyPr/>
          <a:lstStyle/>
          <a:p>
            <a:r>
              <a:rPr lang="en-US" dirty="0"/>
              <a:t>Emergent and </a:t>
            </a:r>
            <a:br>
              <a:rPr lang="en-US" dirty="0"/>
            </a:br>
            <a:r>
              <a:rPr lang="en-US" dirty="0"/>
              <a:t>Beginning Levels</a:t>
            </a:r>
          </a:p>
        </p:txBody>
      </p:sp>
      <p:sp>
        <p:nvSpPr>
          <p:cNvPr id="3" name="Subtitle 2">
            <a:extLst>
              <a:ext uri="{FF2B5EF4-FFF2-40B4-BE49-F238E27FC236}">
                <a16:creationId xmlns:a16="http://schemas.microsoft.com/office/drawing/2014/main" id="{BA1F5CB5-1BE2-4B64-90AD-FC0493F37900}"/>
              </a:ext>
            </a:extLst>
          </p:cNvPr>
          <p:cNvSpPr>
            <a:spLocks noGrp="1"/>
          </p:cNvSpPr>
          <p:nvPr>
            <p:ph type="subTitle" idx="1"/>
          </p:nvPr>
        </p:nvSpPr>
        <p:spPr>
          <a:xfrm>
            <a:off x="1752600" y="4267200"/>
            <a:ext cx="5867400" cy="672062"/>
          </a:xfrm>
        </p:spPr>
        <p:txBody>
          <a:bodyPr>
            <a:normAutofit/>
          </a:bodyPr>
          <a:lstStyle/>
          <a:p>
            <a:r>
              <a:rPr lang="en-US" sz="3200" b="1" dirty="0">
                <a:solidFill>
                  <a:srgbClr val="0070C0"/>
                </a:solidFill>
              </a:rPr>
              <a:t>The American Flag Lesson</a:t>
            </a:r>
          </a:p>
        </p:txBody>
      </p:sp>
      <p:pic>
        <p:nvPicPr>
          <p:cNvPr id="7" name="Picture 6">
            <a:extLst>
              <a:ext uri="{FF2B5EF4-FFF2-40B4-BE49-F238E27FC236}">
                <a16:creationId xmlns:a16="http://schemas.microsoft.com/office/drawing/2014/main" id="{BA0DA3BD-E377-4B13-917F-06AB82A9F2A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28999" y="4876800"/>
            <a:ext cx="2383617" cy="1370098"/>
          </a:xfrm>
          <a:prstGeom prst="rect">
            <a:avLst/>
          </a:prstGeom>
        </p:spPr>
      </p:pic>
    </p:spTree>
    <p:extLst>
      <p:ext uri="{BB962C8B-B14F-4D97-AF65-F5344CB8AC3E}">
        <p14:creationId xmlns:p14="http://schemas.microsoft.com/office/powerpoint/2010/main" val="92738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3962400" y="1676400"/>
            <a:ext cx="3810000" cy="9906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a:t>Emergent Level</a:t>
            </a:r>
          </a:p>
        </p:txBody>
      </p:sp>
      <p:sp>
        <p:nvSpPr>
          <p:cNvPr id="4" name="TextBox 3"/>
          <p:cNvSpPr txBox="1"/>
          <p:nvPr/>
        </p:nvSpPr>
        <p:spPr>
          <a:xfrm>
            <a:off x="1175656" y="3581400"/>
            <a:ext cx="6324601" cy="2062103"/>
          </a:xfrm>
          <a:prstGeom prst="rect">
            <a:avLst/>
          </a:prstGeom>
          <a:noFill/>
        </p:spPr>
        <p:txBody>
          <a:bodyPr wrap="square" rtlCol="0">
            <a:spAutoFit/>
          </a:bodyPr>
          <a:lstStyle/>
          <a:p>
            <a:r>
              <a:rPr lang="en-US" sz="3200" dirty="0"/>
              <a:t>Warm up: </a:t>
            </a:r>
          </a:p>
          <a:p>
            <a:pPr marL="342900" indent="-342900">
              <a:buFont typeface="Arial" panose="020B0604020202020204" pitchFamily="34" charset="0"/>
              <a:buChar char="•"/>
            </a:pPr>
            <a:r>
              <a:rPr lang="en-US" sz="3200" dirty="0">
                <a:solidFill>
                  <a:srgbClr val="0070C0"/>
                </a:solidFill>
              </a:rPr>
              <a:t>Show a U. S. Flag</a:t>
            </a:r>
          </a:p>
          <a:p>
            <a:pPr marL="342900" indent="-342900">
              <a:buFont typeface="Arial" panose="020B0604020202020204" pitchFamily="34" charset="0"/>
              <a:buChar char="•"/>
            </a:pPr>
            <a:r>
              <a:rPr lang="en-US" sz="3200" dirty="0">
                <a:solidFill>
                  <a:srgbClr val="0070C0"/>
                </a:solidFill>
              </a:rPr>
              <a:t>Where do you see the U. S. flag? </a:t>
            </a:r>
          </a:p>
          <a:p>
            <a:r>
              <a:rPr lang="en-US" sz="3200" dirty="0">
                <a:solidFill>
                  <a:srgbClr val="0070C0"/>
                </a:solidFill>
              </a:rPr>
              <a:t>        (School, post office)</a:t>
            </a:r>
            <a:r>
              <a:rPr lang="en-US" sz="2000" dirty="0">
                <a:solidFill>
                  <a:srgbClr val="0070C0"/>
                </a:solidFill>
              </a:rPr>
              <a:t> </a:t>
            </a:r>
          </a:p>
        </p:txBody>
      </p:sp>
      <p:pic>
        <p:nvPicPr>
          <p:cNvPr id="6" name="Picture 5">
            <a:extLst>
              <a:ext uri="{FF2B5EF4-FFF2-40B4-BE49-F238E27FC236}">
                <a16:creationId xmlns:a16="http://schemas.microsoft.com/office/drawing/2014/main" id="{3B56A7CD-9F60-4939-B8D3-B910799DD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06649"/>
            <a:ext cx="2349136" cy="1651736"/>
          </a:xfrm>
          <a:prstGeom prst="rect">
            <a:avLst/>
          </a:prstGeom>
        </p:spPr>
      </p:pic>
      <p:sp>
        <p:nvSpPr>
          <p:cNvPr id="7" name="TextBox 6">
            <a:extLst>
              <a:ext uri="{FF2B5EF4-FFF2-40B4-BE49-F238E27FC236}">
                <a16:creationId xmlns:a16="http://schemas.microsoft.com/office/drawing/2014/main" id="{934E10C7-2435-451D-BCBE-ECCB30FC1C9D}"/>
              </a:ext>
            </a:extLst>
          </p:cNvPr>
          <p:cNvSpPr txBox="1"/>
          <p:nvPr/>
        </p:nvSpPr>
        <p:spPr>
          <a:xfrm>
            <a:off x="1175656" y="2858385"/>
            <a:ext cx="6858001" cy="3293209"/>
          </a:xfrm>
          <a:prstGeom prst="rect">
            <a:avLst/>
          </a:prstGeom>
          <a:noFill/>
        </p:spPr>
        <p:txBody>
          <a:bodyPr wrap="square" rtlCol="0">
            <a:spAutoFit/>
          </a:bodyPr>
          <a:lstStyle/>
          <a:p>
            <a:pPr>
              <a:lnSpc>
                <a:spcPct val="150000"/>
              </a:lnSpc>
            </a:pPr>
            <a:r>
              <a:rPr lang="en-US" sz="3200" dirty="0"/>
              <a:t>Reading/Speaking/Writing:</a:t>
            </a:r>
          </a:p>
          <a:p>
            <a:pPr marL="342900" indent="-342900">
              <a:buFont typeface="Arial" panose="020B0604020202020204" pitchFamily="34" charset="0"/>
              <a:buChar char="•"/>
            </a:pPr>
            <a:r>
              <a:rPr lang="en-US" sz="3200" dirty="0">
                <a:solidFill>
                  <a:srgbClr val="0070C0"/>
                </a:solidFill>
              </a:rPr>
              <a:t>Colors: red, white, &amp; blue</a:t>
            </a:r>
          </a:p>
          <a:p>
            <a:pPr marL="342900" indent="-342900">
              <a:buFont typeface="Arial" panose="020B0604020202020204" pitchFamily="34" charset="0"/>
              <a:buChar char="•"/>
            </a:pPr>
            <a:r>
              <a:rPr lang="en-US" sz="3200" dirty="0">
                <a:solidFill>
                  <a:srgbClr val="0070C0"/>
                </a:solidFill>
              </a:rPr>
              <a:t>Shapes: star, stripe, &amp; square</a:t>
            </a:r>
          </a:p>
          <a:p>
            <a:pPr marL="342900" indent="-342900">
              <a:buFont typeface="Arial" panose="020B0604020202020204" pitchFamily="34" charset="0"/>
              <a:buChar char="•"/>
            </a:pPr>
            <a:r>
              <a:rPr lang="en-US" sz="3200" dirty="0">
                <a:solidFill>
                  <a:srgbClr val="0070C0"/>
                </a:solidFill>
              </a:rPr>
              <a:t>Vocabulary: flag, state</a:t>
            </a:r>
          </a:p>
          <a:p>
            <a:pPr marL="342900" indent="-342900">
              <a:buFont typeface="Arial" panose="020B0604020202020204" pitchFamily="34" charset="0"/>
              <a:buChar char="•"/>
            </a:pPr>
            <a:r>
              <a:rPr lang="en-US" sz="3200" dirty="0">
                <a:solidFill>
                  <a:srgbClr val="0070C0"/>
                </a:solidFill>
              </a:rPr>
              <a:t>History: U.S. began with 13 states</a:t>
            </a:r>
          </a:p>
          <a:p>
            <a:pPr marL="342900" indent="-342900">
              <a:buFont typeface="Arial" panose="020B0604020202020204" pitchFamily="34" charset="0"/>
              <a:buChar char="•"/>
            </a:pPr>
            <a:r>
              <a:rPr lang="en-US" sz="3200" dirty="0">
                <a:solidFill>
                  <a:srgbClr val="0070C0"/>
                </a:solidFill>
              </a:rPr>
              <a:t>Map skills: Show map of 13 states</a:t>
            </a:r>
          </a:p>
        </p:txBody>
      </p:sp>
      <p:sp>
        <p:nvSpPr>
          <p:cNvPr id="8" name="TextBox 7">
            <a:extLst>
              <a:ext uri="{FF2B5EF4-FFF2-40B4-BE49-F238E27FC236}">
                <a16:creationId xmlns:a16="http://schemas.microsoft.com/office/drawing/2014/main" id="{1E5D7FEE-C464-446D-94F3-87164C8C29AD}"/>
              </a:ext>
            </a:extLst>
          </p:cNvPr>
          <p:cNvSpPr txBox="1"/>
          <p:nvPr/>
        </p:nvSpPr>
        <p:spPr>
          <a:xfrm>
            <a:off x="1175656" y="3581400"/>
            <a:ext cx="7010400" cy="1077218"/>
          </a:xfrm>
          <a:prstGeom prst="rect">
            <a:avLst/>
          </a:prstGeom>
          <a:noFill/>
        </p:spPr>
        <p:txBody>
          <a:bodyPr wrap="square" rtlCol="0">
            <a:spAutoFit/>
          </a:bodyPr>
          <a:lstStyle/>
          <a:p>
            <a:r>
              <a:rPr lang="en-US" sz="3200" dirty="0"/>
              <a:t>Project: </a:t>
            </a:r>
          </a:p>
          <a:p>
            <a:r>
              <a:rPr lang="en-US" sz="3200" dirty="0">
                <a:solidFill>
                  <a:srgbClr val="0070C0"/>
                </a:solidFill>
              </a:rPr>
              <a:t>Color a U.S. flag</a:t>
            </a:r>
          </a:p>
        </p:txBody>
      </p:sp>
    </p:spTree>
    <p:extLst>
      <p:ext uri="{BB962C8B-B14F-4D97-AF65-F5344CB8AC3E}">
        <p14:creationId xmlns:p14="http://schemas.microsoft.com/office/powerpoint/2010/main" val="360630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7" grpId="0"/>
      <p:bldP spid="7" grpId="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066800" y="1676400"/>
            <a:ext cx="4343400" cy="9906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dirty="0"/>
              <a:t>   Beginning Level</a:t>
            </a:r>
          </a:p>
        </p:txBody>
      </p:sp>
      <p:sp>
        <p:nvSpPr>
          <p:cNvPr id="3" name="TextBox 2"/>
          <p:cNvSpPr txBox="1"/>
          <p:nvPr/>
        </p:nvSpPr>
        <p:spPr>
          <a:xfrm>
            <a:off x="1524000" y="3373396"/>
            <a:ext cx="6479628" cy="2062103"/>
          </a:xfrm>
          <a:prstGeom prst="rect">
            <a:avLst/>
          </a:prstGeom>
          <a:noFill/>
        </p:spPr>
        <p:txBody>
          <a:bodyPr wrap="square" rtlCol="0">
            <a:spAutoFit/>
          </a:bodyPr>
          <a:lstStyle/>
          <a:p>
            <a:r>
              <a:rPr lang="en-US" sz="3200" dirty="0"/>
              <a:t>Project: </a:t>
            </a:r>
          </a:p>
          <a:p>
            <a:r>
              <a:rPr lang="en-US" sz="3200" dirty="0">
                <a:solidFill>
                  <a:srgbClr val="0070C0"/>
                </a:solidFill>
              </a:rPr>
              <a:t>Students draw a picture of their country’s flag and describe it using colors and shapes.</a:t>
            </a:r>
          </a:p>
        </p:txBody>
      </p:sp>
      <p:sp>
        <p:nvSpPr>
          <p:cNvPr id="8" name="TextBox 7">
            <a:extLst>
              <a:ext uri="{FF2B5EF4-FFF2-40B4-BE49-F238E27FC236}">
                <a16:creationId xmlns:a16="http://schemas.microsoft.com/office/drawing/2014/main" id="{CC628FC9-A5B9-4E90-86B3-BBC82D64090B}"/>
              </a:ext>
            </a:extLst>
          </p:cNvPr>
          <p:cNvSpPr txBox="1"/>
          <p:nvPr/>
        </p:nvSpPr>
        <p:spPr>
          <a:xfrm>
            <a:off x="1535921" y="3382688"/>
            <a:ext cx="6477000" cy="2062103"/>
          </a:xfrm>
          <a:prstGeom prst="rect">
            <a:avLst/>
          </a:prstGeom>
          <a:noFill/>
        </p:spPr>
        <p:txBody>
          <a:bodyPr wrap="square" rtlCol="0">
            <a:spAutoFit/>
          </a:bodyPr>
          <a:lstStyle/>
          <a:p>
            <a:r>
              <a:rPr lang="en-US" sz="3200" dirty="0"/>
              <a:t>Warm up: </a:t>
            </a:r>
          </a:p>
          <a:p>
            <a:pPr marL="457200" indent="-457200">
              <a:buFont typeface="Wingdings" panose="05000000000000000000" pitchFamily="2" charset="2"/>
              <a:buChar char="§"/>
            </a:pPr>
            <a:r>
              <a:rPr lang="en-US" sz="3200" dirty="0">
                <a:solidFill>
                  <a:srgbClr val="0070C0"/>
                </a:solidFill>
              </a:rPr>
              <a:t>Show a U. S. Flag. </a:t>
            </a:r>
          </a:p>
          <a:p>
            <a:pPr marL="457200" indent="-457200">
              <a:buFont typeface="Wingdings" panose="05000000000000000000" pitchFamily="2" charset="2"/>
              <a:buChar char="§"/>
            </a:pPr>
            <a:r>
              <a:rPr lang="en-US" sz="3200" dirty="0">
                <a:solidFill>
                  <a:srgbClr val="0070C0"/>
                </a:solidFill>
              </a:rPr>
              <a:t>Where do you see the U.S. flag?</a:t>
            </a:r>
          </a:p>
          <a:p>
            <a:r>
              <a:rPr lang="en-US" sz="3200" dirty="0">
                <a:solidFill>
                  <a:srgbClr val="0070C0"/>
                </a:solidFill>
              </a:rPr>
              <a:t>     (School, Post office)</a:t>
            </a:r>
          </a:p>
        </p:txBody>
      </p:sp>
      <p:sp>
        <p:nvSpPr>
          <p:cNvPr id="9" name="TextBox 8">
            <a:extLst>
              <a:ext uri="{FF2B5EF4-FFF2-40B4-BE49-F238E27FC236}">
                <a16:creationId xmlns:a16="http://schemas.microsoft.com/office/drawing/2014/main" id="{900698A1-85C0-4633-A0D3-F1A083A46C8B}"/>
              </a:ext>
            </a:extLst>
          </p:cNvPr>
          <p:cNvSpPr txBox="1"/>
          <p:nvPr/>
        </p:nvSpPr>
        <p:spPr>
          <a:xfrm>
            <a:off x="1524000" y="3364103"/>
            <a:ext cx="7135282" cy="2062103"/>
          </a:xfrm>
          <a:prstGeom prst="rect">
            <a:avLst/>
          </a:prstGeom>
          <a:noFill/>
        </p:spPr>
        <p:txBody>
          <a:bodyPr wrap="square" rtlCol="0">
            <a:spAutoFit/>
          </a:bodyPr>
          <a:lstStyle/>
          <a:p>
            <a:r>
              <a:rPr lang="en-US" sz="3200" dirty="0"/>
              <a:t>Reading: </a:t>
            </a:r>
          </a:p>
          <a:p>
            <a:pPr marL="342900" indent="-342900">
              <a:buFont typeface="Arial" panose="020B0604020202020204" pitchFamily="34" charset="0"/>
              <a:buChar char="•"/>
            </a:pPr>
            <a:r>
              <a:rPr lang="en-US" sz="3200" dirty="0">
                <a:solidFill>
                  <a:srgbClr val="0070C0"/>
                </a:solidFill>
              </a:rPr>
              <a:t>Use USCIS Beginning Level Handout</a:t>
            </a:r>
          </a:p>
          <a:p>
            <a:pPr marL="342900" indent="-342900">
              <a:buFont typeface="Arial" panose="020B0604020202020204" pitchFamily="34" charset="0"/>
              <a:buChar char="•"/>
            </a:pPr>
            <a:r>
              <a:rPr lang="en-US" sz="3200" dirty="0">
                <a:solidFill>
                  <a:srgbClr val="0070C0"/>
                </a:solidFill>
              </a:rPr>
              <a:t>Vocabulary: Definitions</a:t>
            </a:r>
          </a:p>
        </p:txBody>
      </p:sp>
      <p:sp>
        <p:nvSpPr>
          <p:cNvPr id="10" name="TextBox 9">
            <a:extLst>
              <a:ext uri="{FF2B5EF4-FFF2-40B4-BE49-F238E27FC236}">
                <a16:creationId xmlns:a16="http://schemas.microsoft.com/office/drawing/2014/main" id="{5B2C97CB-5CC1-4980-A017-75E8C7F5CA0F}"/>
              </a:ext>
            </a:extLst>
          </p:cNvPr>
          <p:cNvSpPr txBox="1"/>
          <p:nvPr/>
        </p:nvSpPr>
        <p:spPr>
          <a:xfrm>
            <a:off x="1524000" y="3364103"/>
            <a:ext cx="5334000" cy="1569660"/>
          </a:xfrm>
          <a:prstGeom prst="rect">
            <a:avLst/>
          </a:prstGeom>
          <a:noFill/>
        </p:spPr>
        <p:txBody>
          <a:bodyPr wrap="square" rtlCol="0">
            <a:spAutoFit/>
          </a:bodyPr>
          <a:lstStyle/>
          <a:p>
            <a:r>
              <a:rPr lang="en-US" sz="3200" dirty="0"/>
              <a:t>Speaking: </a:t>
            </a:r>
          </a:p>
          <a:p>
            <a:pPr marL="342900" indent="-342900">
              <a:buFont typeface="Arial" panose="020B0604020202020204" pitchFamily="34" charset="0"/>
              <a:buChar char="•"/>
            </a:pPr>
            <a:r>
              <a:rPr lang="en-US" sz="3200" dirty="0">
                <a:solidFill>
                  <a:srgbClr val="0070C0"/>
                </a:solidFill>
              </a:rPr>
              <a:t>Pronounce new words.</a:t>
            </a:r>
          </a:p>
          <a:p>
            <a:pPr marL="342900" indent="-342900">
              <a:spcAft>
                <a:spcPts val="600"/>
              </a:spcAft>
              <a:buFont typeface="Arial" panose="020B0604020202020204" pitchFamily="34" charset="0"/>
              <a:buChar char="•"/>
            </a:pPr>
            <a:r>
              <a:rPr lang="en-US" sz="3200" dirty="0">
                <a:solidFill>
                  <a:srgbClr val="0070C0"/>
                </a:solidFill>
              </a:rPr>
              <a:t>Read sentences aloud.</a:t>
            </a:r>
          </a:p>
        </p:txBody>
      </p:sp>
      <p:sp>
        <p:nvSpPr>
          <p:cNvPr id="12" name="TextBox 11">
            <a:extLst>
              <a:ext uri="{FF2B5EF4-FFF2-40B4-BE49-F238E27FC236}">
                <a16:creationId xmlns:a16="http://schemas.microsoft.com/office/drawing/2014/main" id="{D4D95E89-11AF-4FCC-BEEA-3B54C3150FAE}"/>
              </a:ext>
            </a:extLst>
          </p:cNvPr>
          <p:cNvSpPr txBox="1"/>
          <p:nvPr/>
        </p:nvSpPr>
        <p:spPr>
          <a:xfrm>
            <a:off x="1524000" y="3373396"/>
            <a:ext cx="6553200" cy="1569660"/>
          </a:xfrm>
          <a:prstGeom prst="rect">
            <a:avLst/>
          </a:prstGeom>
          <a:noFill/>
        </p:spPr>
        <p:txBody>
          <a:bodyPr wrap="square" rtlCol="0">
            <a:spAutoFit/>
          </a:bodyPr>
          <a:lstStyle/>
          <a:p>
            <a:r>
              <a:rPr lang="en-US" sz="3200" dirty="0"/>
              <a:t>Writing: </a:t>
            </a:r>
          </a:p>
          <a:p>
            <a:r>
              <a:rPr lang="en-US" sz="3200" dirty="0">
                <a:solidFill>
                  <a:srgbClr val="0070C0"/>
                </a:solidFill>
              </a:rPr>
              <a:t>Write simple sentences about the flag using new words.</a:t>
            </a:r>
          </a:p>
        </p:txBody>
      </p:sp>
      <p:pic>
        <p:nvPicPr>
          <p:cNvPr id="5" name="Picture 4">
            <a:extLst>
              <a:ext uri="{FF2B5EF4-FFF2-40B4-BE49-F238E27FC236}">
                <a16:creationId xmlns:a16="http://schemas.microsoft.com/office/drawing/2014/main" id="{97C1953B-DE8D-43A9-A772-5C80E206C6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6726" y="1386602"/>
            <a:ext cx="1970874" cy="1371600"/>
          </a:xfrm>
          <a:prstGeom prst="rect">
            <a:avLst/>
          </a:prstGeom>
        </p:spPr>
      </p:pic>
    </p:spTree>
    <p:extLst>
      <p:ext uri="{BB962C8B-B14F-4D97-AF65-F5344CB8AC3E}">
        <p14:creationId xmlns:p14="http://schemas.microsoft.com/office/powerpoint/2010/main" val="4752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9" grpId="1"/>
      <p:bldP spid="10" grpId="0"/>
      <p:bldP spid="10" grpId="1"/>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F0C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2590800" cy="1066800"/>
          </a:xfrm>
        </p:spPr>
        <p:txBody>
          <a:bodyPr/>
          <a:lstStyle/>
          <a:p>
            <a:r>
              <a:rPr lang="en-US" b="1" dirty="0"/>
              <a:t>Agenda</a:t>
            </a:r>
          </a:p>
        </p:txBody>
      </p:sp>
      <p:sp>
        <p:nvSpPr>
          <p:cNvPr id="3" name="Content Placeholder 2"/>
          <p:cNvSpPr>
            <a:spLocks noGrp="1"/>
          </p:cNvSpPr>
          <p:nvPr>
            <p:ph idx="1"/>
          </p:nvPr>
        </p:nvSpPr>
        <p:spPr>
          <a:xfrm>
            <a:off x="457200" y="2514600"/>
            <a:ext cx="8077200" cy="3389376"/>
          </a:xfrm>
        </p:spPr>
        <p:txBody>
          <a:bodyPr/>
          <a:lstStyle/>
          <a:p>
            <a:pPr marL="624078" indent="-514350">
              <a:buFont typeface="+mj-lt"/>
              <a:buAutoNum type="arabicParenR"/>
            </a:pPr>
            <a:r>
              <a:rPr lang="en-US" sz="3200" dirty="0"/>
              <a:t>Civics Question</a:t>
            </a:r>
          </a:p>
          <a:p>
            <a:pPr marL="624078" indent="-514350">
              <a:buFont typeface="+mj-lt"/>
              <a:buAutoNum type="arabicParenR"/>
            </a:pPr>
            <a:r>
              <a:rPr lang="en-US" sz="3200" dirty="0"/>
              <a:t>Civics Integration </a:t>
            </a:r>
          </a:p>
          <a:p>
            <a:pPr marL="624078" indent="-514350">
              <a:buFont typeface="+mj-lt"/>
              <a:buAutoNum type="arabicParenR"/>
            </a:pPr>
            <a:r>
              <a:rPr lang="en-US" sz="3200" dirty="0"/>
              <a:t>Scaffolded Lessons</a:t>
            </a:r>
          </a:p>
          <a:p>
            <a:pPr marL="624078" indent="-514350">
              <a:buFont typeface="+mj-lt"/>
              <a:buAutoNum type="arabicParenR"/>
            </a:pPr>
            <a:r>
              <a:rPr lang="en-US" sz="3200" dirty="0"/>
              <a:t>Civics Resources</a:t>
            </a:r>
          </a:p>
          <a:p>
            <a:pPr marL="624078" indent="-514350">
              <a:buFont typeface="+mj-lt"/>
              <a:buAutoNum type="arabicParenR"/>
            </a:pPr>
            <a:r>
              <a:rPr lang="en-US" sz="3200" dirty="0"/>
              <a:t>Comments &amp; Suggestions</a:t>
            </a:r>
          </a:p>
          <a:p>
            <a:pPr marL="109728" indent="0">
              <a:buNone/>
            </a:pPr>
            <a:endParaRPr lang="en-US" sz="3200" dirty="0"/>
          </a:p>
          <a:p>
            <a:endParaRPr lang="en-US" dirty="0"/>
          </a:p>
          <a:p>
            <a:pPr marL="109728" indent="0">
              <a:buNone/>
            </a:pPr>
            <a:endParaRPr lang="en-US" dirty="0"/>
          </a:p>
        </p:txBody>
      </p:sp>
      <p:pic>
        <p:nvPicPr>
          <p:cNvPr id="3075" name="Picture 3" descr="C:\Users\gsaunders\AppData\Local\Microsoft\Windows\Temporary Internet Files\Content.IE5\42XBJ0PQ\Green_checkli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99491"/>
            <a:ext cx="2220310" cy="3581400"/>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63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41902" y="1828800"/>
            <a:ext cx="8229600" cy="4693593"/>
          </a:xfrm>
          <a:prstGeom prst="rect">
            <a:avLst/>
          </a:prstGeom>
          <a:solidFill>
            <a:schemeClr val="bg1"/>
          </a:solidFill>
          <a:ln w="28575">
            <a:solidFill>
              <a:schemeClr val="accent1"/>
            </a:solidFill>
          </a:ln>
        </p:spPr>
        <p:txBody>
          <a:bodyPr wrap="square">
            <a:spAutoFit/>
          </a:bodyPr>
          <a:lstStyle/>
          <a:p>
            <a:pPr>
              <a:lnSpc>
                <a:spcPct val="150000"/>
              </a:lnSpc>
              <a:spcAft>
                <a:spcPts val="600"/>
              </a:spcAft>
            </a:pPr>
            <a:r>
              <a:rPr lang="en-US" sz="2200" dirty="0"/>
              <a:t>The American flag is an important symbol of the United States. </a:t>
            </a:r>
          </a:p>
          <a:p>
            <a:pPr>
              <a:lnSpc>
                <a:spcPct val="150000"/>
              </a:lnSpc>
              <a:spcAft>
                <a:spcPts val="600"/>
              </a:spcAft>
            </a:pPr>
            <a:r>
              <a:rPr lang="en-US" sz="2200" dirty="0"/>
              <a:t>The flag has 13 red and white stripes. </a:t>
            </a:r>
          </a:p>
          <a:p>
            <a:pPr>
              <a:lnSpc>
                <a:spcPct val="150000"/>
              </a:lnSpc>
              <a:spcAft>
                <a:spcPts val="600"/>
              </a:spcAft>
            </a:pPr>
            <a:r>
              <a:rPr lang="en-US" sz="2200" dirty="0"/>
              <a:t>The stripes represent the 13 original colonies. </a:t>
            </a:r>
          </a:p>
          <a:p>
            <a:pPr>
              <a:lnSpc>
                <a:spcPct val="150000"/>
              </a:lnSpc>
              <a:spcAft>
                <a:spcPts val="600"/>
              </a:spcAft>
            </a:pPr>
            <a:r>
              <a:rPr lang="en-US" sz="2200" dirty="0"/>
              <a:t>There are 50 stars on the flag. </a:t>
            </a:r>
          </a:p>
          <a:p>
            <a:pPr>
              <a:lnSpc>
                <a:spcPct val="150000"/>
              </a:lnSpc>
              <a:spcAft>
                <a:spcPts val="600"/>
              </a:spcAft>
            </a:pPr>
            <a:r>
              <a:rPr lang="en-US" sz="2200" dirty="0"/>
              <a:t>Each star represents a state. </a:t>
            </a:r>
          </a:p>
          <a:p>
            <a:pPr>
              <a:lnSpc>
                <a:spcPct val="150000"/>
              </a:lnSpc>
              <a:spcAft>
                <a:spcPts val="600"/>
              </a:spcAft>
            </a:pPr>
            <a:r>
              <a:rPr lang="en-US" sz="2200" dirty="0"/>
              <a:t>Our national anthem is about the American flag. </a:t>
            </a:r>
          </a:p>
          <a:p>
            <a:pPr>
              <a:lnSpc>
                <a:spcPct val="150000"/>
              </a:lnSpc>
              <a:spcAft>
                <a:spcPts val="600"/>
              </a:spcAft>
            </a:pPr>
            <a:r>
              <a:rPr lang="en-US" sz="2200" dirty="0"/>
              <a:t>The name of the national anthem is “The Star-Spangled Banner.” </a:t>
            </a:r>
          </a:p>
          <a:p>
            <a:pPr>
              <a:lnSpc>
                <a:spcPct val="150000"/>
              </a:lnSpc>
              <a:spcAft>
                <a:spcPts val="600"/>
              </a:spcAft>
            </a:pPr>
            <a:r>
              <a:rPr lang="en-US" sz="2200" dirty="0"/>
              <a:t>The Star-Spangled Banner was written in 1814.</a:t>
            </a:r>
          </a:p>
        </p:txBody>
      </p:sp>
      <p:sp>
        <p:nvSpPr>
          <p:cNvPr id="3" name="TextBox 2"/>
          <p:cNvSpPr txBox="1"/>
          <p:nvPr/>
        </p:nvSpPr>
        <p:spPr>
          <a:xfrm>
            <a:off x="3124200" y="902623"/>
            <a:ext cx="4495800" cy="584775"/>
          </a:xfrm>
          <a:prstGeom prst="rect">
            <a:avLst/>
          </a:prstGeom>
          <a:noFill/>
        </p:spPr>
        <p:txBody>
          <a:bodyPr wrap="square" rtlCol="0">
            <a:spAutoFit/>
          </a:bodyPr>
          <a:lstStyle/>
          <a:p>
            <a:r>
              <a:rPr lang="en-US" sz="3200" dirty="0"/>
              <a:t>USCIS Beginning Level</a:t>
            </a:r>
          </a:p>
        </p:txBody>
      </p:sp>
      <p:sp>
        <p:nvSpPr>
          <p:cNvPr id="4" name="AutoShape 2" descr="Image result for beautiful america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beautiful american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beautiful american f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beautiful american f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54D65290-25B4-4C14-B19B-75CCDEBFA6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506" y="609600"/>
            <a:ext cx="1452094" cy="1005840"/>
          </a:xfrm>
          <a:prstGeom prst="rect">
            <a:avLst/>
          </a:prstGeom>
        </p:spPr>
      </p:pic>
    </p:spTree>
    <p:extLst>
      <p:ext uri="{BB962C8B-B14F-4D97-AF65-F5344CB8AC3E}">
        <p14:creationId xmlns:p14="http://schemas.microsoft.com/office/powerpoint/2010/main" val="2906394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8943-D6A3-4297-A15C-CD772F65702F}"/>
              </a:ext>
            </a:extLst>
          </p:cNvPr>
          <p:cNvSpPr>
            <a:spLocks noGrp="1"/>
          </p:cNvSpPr>
          <p:nvPr>
            <p:ph type="title"/>
          </p:nvPr>
        </p:nvSpPr>
        <p:spPr>
          <a:xfrm>
            <a:off x="914400" y="1143000"/>
            <a:ext cx="7848600" cy="1981200"/>
          </a:xfrm>
        </p:spPr>
        <p:txBody>
          <a:bodyPr>
            <a:normAutofit fontScale="90000"/>
          </a:bodyPr>
          <a:lstStyle/>
          <a:p>
            <a:r>
              <a:rPr lang="en-US" u="sng" dirty="0"/>
              <a:t>Civics Answer </a:t>
            </a:r>
            <a:br>
              <a:rPr lang="en-US" dirty="0"/>
            </a:br>
            <a:r>
              <a:rPr lang="en-US" dirty="0"/>
              <a:t>When was the Constitution written?      </a:t>
            </a:r>
            <a:br>
              <a:rPr lang="en-US" dirty="0"/>
            </a:br>
            <a:r>
              <a:rPr lang="en-US" dirty="0"/>
              <a:t> </a:t>
            </a:r>
          </a:p>
        </p:txBody>
      </p:sp>
      <p:pic>
        <p:nvPicPr>
          <p:cNvPr id="4" name="Content Placeholder 3">
            <a:extLst>
              <a:ext uri="{FF2B5EF4-FFF2-40B4-BE49-F238E27FC236}">
                <a16:creationId xmlns:a16="http://schemas.microsoft.com/office/drawing/2014/main" id="{4A46F857-4D6A-43BB-8837-34E23BE51C8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91000" y="2858868"/>
            <a:ext cx="3437595" cy="2286000"/>
          </a:xfrm>
          <a:prstGeom prst="rect">
            <a:avLst/>
          </a:prstGeom>
          <a:ln w="28575">
            <a:solidFill>
              <a:srgbClr val="0070C0"/>
            </a:solidFill>
          </a:ln>
        </p:spPr>
      </p:pic>
      <p:sp>
        <p:nvSpPr>
          <p:cNvPr id="3" name="TextBox 2">
            <a:extLst>
              <a:ext uri="{FF2B5EF4-FFF2-40B4-BE49-F238E27FC236}">
                <a16:creationId xmlns:a16="http://schemas.microsoft.com/office/drawing/2014/main" id="{80519024-77F4-474A-90DB-3D39A34AD612}"/>
              </a:ext>
            </a:extLst>
          </p:cNvPr>
          <p:cNvSpPr txBox="1"/>
          <p:nvPr/>
        </p:nvSpPr>
        <p:spPr>
          <a:xfrm>
            <a:off x="1507865" y="3538382"/>
            <a:ext cx="1295399" cy="646331"/>
          </a:xfrm>
          <a:prstGeom prst="rect">
            <a:avLst/>
          </a:prstGeom>
          <a:noFill/>
        </p:spPr>
        <p:txBody>
          <a:bodyPr wrap="square" rtlCol="0">
            <a:spAutoFit/>
          </a:bodyPr>
          <a:lstStyle/>
          <a:p>
            <a:r>
              <a:rPr lang="en-US" sz="3600" dirty="0"/>
              <a:t>1787</a:t>
            </a:r>
            <a:endParaRPr lang="en-US" sz="3200" dirty="0"/>
          </a:p>
        </p:txBody>
      </p:sp>
      <p:sp>
        <p:nvSpPr>
          <p:cNvPr id="5" name="Content Placeholder 2">
            <a:extLst>
              <a:ext uri="{FF2B5EF4-FFF2-40B4-BE49-F238E27FC236}">
                <a16:creationId xmlns:a16="http://schemas.microsoft.com/office/drawing/2014/main" id="{921110F6-0C84-48DE-874D-7BB5E930D18F}"/>
              </a:ext>
            </a:extLst>
          </p:cNvPr>
          <p:cNvSpPr txBox="1">
            <a:spLocks/>
          </p:cNvSpPr>
          <p:nvPr/>
        </p:nvSpPr>
        <p:spPr>
          <a:xfrm>
            <a:off x="1447800" y="4293221"/>
            <a:ext cx="1295400" cy="788895"/>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3600" dirty="0"/>
              <a:t>1792 </a:t>
            </a:r>
          </a:p>
          <a:p>
            <a:endParaRPr lang="en-US" dirty="0"/>
          </a:p>
          <a:p>
            <a:endParaRPr lang="en-US" dirty="0"/>
          </a:p>
          <a:p>
            <a:endParaRPr lang="en-US" dirty="0"/>
          </a:p>
        </p:txBody>
      </p:sp>
      <p:sp>
        <p:nvSpPr>
          <p:cNvPr id="7" name="TextBox 6">
            <a:extLst>
              <a:ext uri="{FF2B5EF4-FFF2-40B4-BE49-F238E27FC236}">
                <a16:creationId xmlns:a16="http://schemas.microsoft.com/office/drawing/2014/main" id="{66997075-3043-457B-B494-7B2ADD498C11}"/>
              </a:ext>
            </a:extLst>
          </p:cNvPr>
          <p:cNvSpPr txBox="1"/>
          <p:nvPr/>
        </p:nvSpPr>
        <p:spPr>
          <a:xfrm>
            <a:off x="1507865" y="2706469"/>
            <a:ext cx="1295399" cy="646331"/>
          </a:xfrm>
          <a:prstGeom prst="rect">
            <a:avLst/>
          </a:prstGeom>
          <a:noFill/>
        </p:spPr>
        <p:txBody>
          <a:bodyPr wrap="square" rtlCol="0">
            <a:spAutoFit/>
          </a:bodyPr>
          <a:lstStyle/>
          <a:p>
            <a:r>
              <a:rPr lang="en-US" sz="3600" dirty="0"/>
              <a:t>1776</a:t>
            </a:r>
          </a:p>
        </p:txBody>
      </p:sp>
    </p:spTree>
    <p:extLst>
      <p:ext uri="{BB962C8B-B14F-4D97-AF65-F5344CB8AC3E}">
        <p14:creationId xmlns:p14="http://schemas.microsoft.com/office/powerpoint/2010/main" val="328017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1" nodeType="clickEffect">
                                  <p:stCondLst>
                                    <p:cond delay="0"/>
                                  </p:stCondLst>
                                  <p:childTnLst>
                                    <p:animEffect transition="out" filter="wheel(1)">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21" presetClass="exit" presetSubtype="1" fill="hold" grpId="1" nodeType="withEffect">
                                  <p:stCondLst>
                                    <p:cond delay="0"/>
                                  </p:stCondLst>
                                  <p:childTnLst>
                                    <p:animEffect transition="out" filter="wheel(1)">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A407-BE1A-47E9-8840-015D10506C5E}"/>
              </a:ext>
            </a:extLst>
          </p:cNvPr>
          <p:cNvSpPr>
            <a:spLocks noGrp="1"/>
          </p:cNvSpPr>
          <p:nvPr>
            <p:ph type="title"/>
          </p:nvPr>
        </p:nvSpPr>
        <p:spPr>
          <a:xfrm>
            <a:off x="1143000" y="1143000"/>
            <a:ext cx="7162800" cy="1752600"/>
          </a:xfrm>
        </p:spPr>
        <p:txBody>
          <a:bodyPr>
            <a:normAutofit fontScale="90000"/>
          </a:bodyPr>
          <a:lstStyle/>
          <a:p>
            <a:r>
              <a:rPr lang="en-US" u="sng" dirty="0">
                <a:solidFill>
                  <a:schemeClr val="tx1"/>
                </a:solidFill>
              </a:rPr>
              <a:t>Another Civics Question </a:t>
            </a:r>
            <a:br>
              <a:rPr lang="en-US" dirty="0">
                <a:solidFill>
                  <a:schemeClr val="tx1"/>
                </a:solidFill>
              </a:rPr>
            </a:br>
            <a:r>
              <a:rPr lang="en-US" dirty="0">
                <a:solidFill>
                  <a:schemeClr val="tx1"/>
                </a:solidFill>
              </a:rPr>
              <a:t>How many amendments does the Constitution have? </a:t>
            </a:r>
          </a:p>
        </p:txBody>
      </p:sp>
      <p:sp>
        <p:nvSpPr>
          <p:cNvPr id="3" name="Content Placeholder 2">
            <a:extLst>
              <a:ext uri="{FF2B5EF4-FFF2-40B4-BE49-F238E27FC236}">
                <a16:creationId xmlns:a16="http://schemas.microsoft.com/office/drawing/2014/main" id="{AE4C5C0E-C263-47B2-A706-6E39276C7F60}"/>
              </a:ext>
            </a:extLst>
          </p:cNvPr>
          <p:cNvSpPr>
            <a:spLocks noGrp="1"/>
          </p:cNvSpPr>
          <p:nvPr>
            <p:ph idx="1"/>
          </p:nvPr>
        </p:nvSpPr>
        <p:spPr>
          <a:xfrm>
            <a:off x="5334000" y="3317875"/>
            <a:ext cx="1828800" cy="2196888"/>
          </a:xfrm>
        </p:spPr>
        <p:txBody>
          <a:bodyPr/>
          <a:lstStyle/>
          <a:p>
            <a:pPr>
              <a:buFont typeface="Wingdings" panose="05000000000000000000" pitchFamily="2" charset="2"/>
              <a:buChar char="§"/>
            </a:pPr>
            <a:r>
              <a:rPr lang="en-US" sz="3600" dirty="0"/>
              <a:t>25</a:t>
            </a:r>
          </a:p>
          <a:p>
            <a:pPr>
              <a:buFont typeface="Wingdings" panose="05000000000000000000" pitchFamily="2" charset="2"/>
              <a:buChar char="§"/>
            </a:pPr>
            <a:r>
              <a:rPr lang="en-US" sz="3600" dirty="0"/>
              <a:t>27</a:t>
            </a:r>
          </a:p>
          <a:p>
            <a:pPr>
              <a:buFont typeface="Wingdings" panose="05000000000000000000" pitchFamily="2" charset="2"/>
              <a:buChar char="§"/>
            </a:pPr>
            <a:r>
              <a:rPr lang="en-US" sz="3600" dirty="0"/>
              <a:t>29</a:t>
            </a:r>
          </a:p>
        </p:txBody>
      </p:sp>
      <p:pic>
        <p:nvPicPr>
          <p:cNvPr id="5" name="Picture 4">
            <a:extLst>
              <a:ext uri="{FF2B5EF4-FFF2-40B4-BE49-F238E27FC236}">
                <a16:creationId xmlns:a16="http://schemas.microsoft.com/office/drawing/2014/main" id="{F37C172D-49D1-4C3E-B4B5-B023E716D3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71600" y="3137323"/>
            <a:ext cx="2939143" cy="2377440"/>
          </a:xfrm>
          <a:prstGeom prst="rect">
            <a:avLst/>
          </a:prstGeom>
          <a:ln w="28575">
            <a:solidFill>
              <a:schemeClr val="tx1"/>
            </a:solidFill>
          </a:ln>
        </p:spPr>
      </p:pic>
    </p:spTree>
    <p:extLst>
      <p:ext uri="{BB962C8B-B14F-4D97-AF65-F5344CB8AC3E}">
        <p14:creationId xmlns:p14="http://schemas.microsoft.com/office/powerpoint/2010/main" val="4245598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0C11-BB16-4583-A6FE-2E8D8289E1E1}"/>
              </a:ext>
            </a:extLst>
          </p:cNvPr>
          <p:cNvSpPr>
            <a:spLocks noGrp="1"/>
          </p:cNvSpPr>
          <p:nvPr>
            <p:ph type="ctrTitle"/>
          </p:nvPr>
        </p:nvSpPr>
        <p:spPr>
          <a:xfrm>
            <a:off x="2209800" y="990600"/>
            <a:ext cx="4724400" cy="1470025"/>
          </a:xfrm>
        </p:spPr>
        <p:txBody>
          <a:bodyPr/>
          <a:lstStyle/>
          <a:p>
            <a:r>
              <a:rPr lang="en-US" dirty="0"/>
              <a:t>Intermediate and Advanced Levels</a:t>
            </a:r>
          </a:p>
        </p:txBody>
      </p:sp>
      <p:sp>
        <p:nvSpPr>
          <p:cNvPr id="5" name="Subtitle 2">
            <a:extLst>
              <a:ext uri="{FF2B5EF4-FFF2-40B4-BE49-F238E27FC236}">
                <a16:creationId xmlns:a16="http://schemas.microsoft.com/office/drawing/2014/main" id="{8051B19D-313E-48B8-8985-A8A16055428C}"/>
              </a:ext>
            </a:extLst>
          </p:cNvPr>
          <p:cNvSpPr txBox="1">
            <a:spLocks/>
          </p:cNvSpPr>
          <p:nvPr/>
        </p:nvSpPr>
        <p:spPr>
          <a:xfrm>
            <a:off x="1752600" y="4267200"/>
            <a:ext cx="5943600" cy="672062"/>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US" sz="3200" b="1" dirty="0">
                <a:solidFill>
                  <a:srgbClr val="0070C0"/>
                </a:solidFill>
              </a:rPr>
              <a:t>The American Flag Lesson</a:t>
            </a:r>
          </a:p>
        </p:txBody>
      </p:sp>
      <p:pic>
        <p:nvPicPr>
          <p:cNvPr id="6" name="Picture 5">
            <a:extLst>
              <a:ext uri="{FF2B5EF4-FFF2-40B4-BE49-F238E27FC236}">
                <a16:creationId xmlns:a16="http://schemas.microsoft.com/office/drawing/2014/main" id="{85545713-6E8B-423A-8B61-C66F0EFCD3E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28999" y="4876800"/>
            <a:ext cx="2383617" cy="1370098"/>
          </a:xfrm>
          <a:prstGeom prst="rect">
            <a:avLst/>
          </a:prstGeom>
        </p:spPr>
      </p:pic>
    </p:spTree>
    <p:extLst>
      <p:ext uri="{BB962C8B-B14F-4D97-AF65-F5344CB8AC3E}">
        <p14:creationId xmlns:p14="http://schemas.microsoft.com/office/powerpoint/2010/main" val="4099073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900545" y="1875335"/>
            <a:ext cx="8229600" cy="9144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dirty="0"/>
              <a:t>Intermediate Level</a:t>
            </a:r>
          </a:p>
        </p:txBody>
      </p:sp>
      <p:sp>
        <p:nvSpPr>
          <p:cNvPr id="4" name="TextBox 3"/>
          <p:cNvSpPr txBox="1"/>
          <p:nvPr/>
        </p:nvSpPr>
        <p:spPr>
          <a:xfrm>
            <a:off x="4641174" y="7010400"/>
            <a:ext cx="184731" cy="457369"/>
          </a:xfrm>
          <a:prstGeom prst="rect">
            <a:avLst/>
          </a:prstGeom>
          <a:noFill/>
        </p:spPr>
        <p:txBody>
          <a:bodyPr wrap="none" rtlCol="0">
            <a:spAutoFit/>
          </a:bodyPr>
          <a:lstStyle/>
          <a:p>
            <a:pPr>
              <a:lnSpc>
                <a:spcPct val="150000"/>
              </a:lnSpc>
            </a:pPr>
            <a:endParaRPr lang="en-US" dirty="0"/>
          </a:p>
        </p:txBody>
      </p:sp>
      <p:pic>
        <p:nvPicPr>
          <p:cNvPr id="5" name="Picture 9" descr="\\els-svr-dc\RedirectedFolders\PBrown\Desktop\46670557-pictures-of-american-flag.jpg">
            <a:extLst>
              <a:ext uri="{FF2B5EF4-FFF2-40B4-BE49-F238E27FC236}">
                <a16:creationId xmlns:a16="http://schemas.microsoft.com/office/drawing/2014/main" id="{9A403092-1D6F-47BC-A111-F07201F512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069475"/>
            <a:ext cx="2971800"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FCEEF9E-6975-40AD-A871-C0977F130728}"/>
              </a:ext>
            </a:extLst>
          </p:cNvPr>
          <p:cNvSpPr txBox="1"/>
          <p:nvPr/>
        </p:nvSpPr>
        <p:spPr>
          <a:xfrm>
            <a:off x="914400" y="3487233"/>
            <a:ext cx="7391400" cy="1846659"/>
          </a:xfrm>
          <a:prstGeom prst="rect">
            <a:avLst/>
          </a:prstGeom>
          <a:noFill/>
        </p:spPr>
        <p:txBody>
          <a:bodyPr wrap="square" rtlCol="0">
            <a:spAutoFit/>
          </a:bodyPr>
          <a:lstStyle/>
          <a:p>
            <a:r>
              <a:rPr lang="en-US" sz="3200" dirty="0"/>
              <a:t>Warm up: </a:t>
            </a:r>
          </a:p>
          <a:p>
            <a:r>
              <a:rPr lang="en-US" sz="3200" dirty="0">
                <a:solidFill>
                  <a:srgbClr val="0070C0"/>
                </a:solidFill>
              </a:rPr>
              <a:t>List what students know about the U.S. flag.</a:t>
            </a:r>
          </a:p>
          <a:p>
            <a:endParaRPr lang="en-US" dirty="0"/>
          </a:p>
        </p:txBody>
      </p:sp>
      <p:sp>
        <p:nvSpPr>
          <p:cNvPr id="6" name="TextBox 5">
            <a:extLst>
              <a:ext uri="{FF2B5EF4-FFF2-40B4-BE49-F238E27FC236}">
                <a16:creationId xmlns:a16="http://schemas.microsoft.com/office/drawing/2014/main" id="{06509AA5-CC92-49AA-B30B-018BADA94489}"/>
              </a:ext>
            </a:extLst>
          </p:cNvPr>
          <p:cNvSpPr txBox="1"/>
          <p:nvPr/>
        </p:nvSpPr>
        <p:spPr>
          <a:xfrm>
            <a:off x="900545" y="2915212"/>
            <a:ext cx="7391400" cy="3323987"/>
          </a:xfrm>
          <a:prstGeom prst="rect">
            <a:avLst/>
          </a:prstGeom>
          <a:noFill/>
        </p:spPr>
        <p:txBody>
          <a:bodyPr wrap="square" rtlCol="0">
            <a:spAutoFit/>
          </a:bodyPr>
          <a:lstStyle/>
          <a:p>
            <a:r>
              <a:rPr lang="en-US" sz="3200" dirty="0"/>
              <a:t>Reading: </a:t>
            </a:r>
          </a:p>
          <a:p>
            <a:pPr marL="285750" indent="-285750">
              <a:buFont typeface="Arial" panose="020B0604020202020204" pitchFamily="34" charset="0"/>
              <a:buChar char="•"/>
            </a:pPr>
            <a:r>
              <a:rPr lang="en-US" sz="3200" dirty="0">
                <a:solidFill>
                  <a:srgbClr val="0070C0"/>
                </a:solidFill>
              </a:rPr>
              <a:t>USCIS Intermediate Level Handout</a:t>
            </a:r>
          </a:p>
          <a:p>
            <a:pPr marL="285750" indent="-285750">
              <a:buFont typeface="Arial" panose="020B0604020202020204" pitchFamily="34" charset="0"/>
              <a:buChar char="•"/>
            </a:pPr>
            <a:r>
              <a:rPr lang="en-US" sz="3200" dirty="0">
                <a:solidFill>
                  <a:srgbClr val="0070C0"/>
                </a:solidFill>
              </a:rPr>
              <a:t>Vocabulary: Divide into syllables</a:t>
            </a:r>
          </a:p>
          <a:p>
            <a:pPr marL="285750" indent="-285750">
              <a:buFont typeface="Arial" panose="020B0604020202020204" pitchFamily="34" charset="0"/>
              <a:buChar char="•"/>
            </a:pPr>
            <a:r>
              <a:rPr lang="en-US" sz="3200" dirty="0">
                <a:solidFill>
                  <a:srgbClr val="0070C0"/>
                </a:solidFill>
              </a:rPr>
              <a:t>Learn the names of the first 13 states</a:t>
            </a:r>
          </a:p>
          <a:p>
            <a:pPr marL="285750" indent="-285750">
              <a:buFont typeface="Arial" panose="020B0604020202020204" pitchFamily="34" charset="0"/>
              <a:buChar char="•"/>
            </a:pPr>
            <a:r>
              <a:rPr lang="en-US" sz="3200" dirty="0">
                <a:solidFill>
                  <a:srgbClr val="0070C0"/>
                </a:solidFill>
              </a:rPr>
              <a:t>Label the states on a map</a:t>
            </a:r>
          </a:p>
          <a:p>
            <a:pPr marL="285750" indent="-285750">
              <a:buFont typeface="Arial" panose="020B0604020202020204" pitchFamily="34" charset="0"/>
              <a:buChar char="•"/>
            </a:pPr>
            <a:r>
              <a:rPr lang="en-US" sz="3200" dirty="0">
                <a:solidFill>
                  <a:srgbClr val="0070C0"/>
                </a:solidFill>
              </a:rPr>
              <a:t>Comprehension Questions</a:t>
            </a:r>
          </a:p>
          <a:p>
            <a:endParaRPr lang="en-US" dirty="0"/>
          </a:p>
        </p:txBody>
      </p:sp>
      <p:sp>
        <p:nvSpPr>
          <p:cNvPr id="7" name="TextBox 6">
            <a:extLst>
              <a:ext uri="{FF2B5EF4-FFF2-40B4-BE49-F238E27FC236}">
                <a16:creationId xmlns:a16="http://schemas.microsoft.com/office/drawing/2014/main" id="{BB4B9EFB-1B2F-4C9B-B1A0-17E28FBFCB87}"/>
              </a:ext>
            </a:extLst>
          </p:cNvPr>
          <p:cNvSpPr txBox="1"/>
          <p:nvPr/>
        </p:nvSpPr>
        <p:spPr>
          <a:xfrm>
            <a:off x="914400" y="3482618"/>
            <a:ext cx="7391400" cy="1846659"/>
          </a:xfrm>
          <a:prstGeom prst="rect">
            <a:avLst/>
          </a:prstGeom>
          <a:noFill/>
        </p:spPr>
        <p:txBody>
          <a:bodyPr wrap="square" rtlCol="0">
            <a:spAutoFit/>
          </a:bodyPr>
          <a:lstStyle/>
          <a:p>
            <a:r>
              <a:rPr lang="en-US" sz="3200" dirty="0"/>
              <a:t>Writing: </a:t>
            </a:r>
          </a:p>
          <a:p>
            <a:pPr marL="285750" indent="-285750">
              <a:buFont typeface="Arial" panose="020B0604020202020204" pitchFamily="34" charset="0"/>
              <a:buChar char="•"/>
            </a:pPr>
            <a:r>
              <a:rPr lang="en-US" sz="3200" dirty="0">
                <a:solidFill>
                  <a:srgbClr val="0070C0"/>
                </a:solidFill>
              </a:rPr>
              <a:t>Write a sentence using each new word</a:t>
            </a:r>
          </a:p>
          <a:p>
            <a:pPr marL="285750" indent="-285750">
              <a:buFont typeface="Arial" panose="020B0604020202020204" pitchFamily="34" charset="0"/>
              <a:buChar char="•"/>
            </a:pPr>
            <a:r>
              <a:rPr lang="en-US" sz="3200" dirty="0">
                <a:solidFill>
                  <a:srgbClr val="0070C0"/>
                </a:solidFill>
              </a:rPr>
              <a:t>Write a paragraph about the U.S. flag</a:t>
            </a:r>
          </a:p>
          <a:p>
            <a:endParaRPr lang="en-US" dirty="0"/>
          </a:p>
        </p:txBody>
      </p:sp>
      <p:sp>
        <p:nvSpPr>
          <p:cNvPr id="8" name="TextBox 7">
            <a:extLst>
              <a:ext uri="{FF2B5EF4-FFF2-40B4-BE49-F238E27FC236}">
                <a16:creationId xmlns:a16="http://schemas.microsoft.com/office/drawing/2014/main" id="{145482D0-7EC5-49E8-88A5-30052BDED264}"/>
              </a:ext>
            </a:extLst>
          </p:cNvPr>
          <p:cNvSpPr txBox="1"/>
          <p:nvPr/>
        </p:nvSpPr>
        <p:spPr>
          <a:xfrm>
            <a:off x="914400" y="2765030"/>
            <a:ext cx="7391400" cy="3077766"/>
          </a:xfrm>
          <a:prstGeom prst="rect">
            <a:avLst/>
          </a:prstGeom>
          <a:noFill/>
        </p:spPr>
        <p:txBody>
          <a:bodyPr wrap="square" rtlCol="0">
            <a:spAutoFit/>
          </a:bodyPr>
          <a:lstStyle/>
          <a:p>
            <a:pPr>
              <a:lnSpc>
                <a:spcPct val="150000"/>
              </a:lnSpc>
            </a:pPr>
            <a:r>
              <a:rPr lang="en-US" sz="3200" dirty="0"/>
              <a:t>Speaking: </a:t>
            </a:r>
          </a:p>
          <a:p>
            <a:pPr marL="285750" indent="-285750">
              <a:buFont typeface="Arial" panose="020B0604020202020204" pitchFamily="34" charset="0"/>
              <a:buChar char="•"/>
            </a:pPr>
            <a:r>
              <a:rPr lang="en-US" sz="3200" dirty="0">
                <a:solidFill>
                  <a:srgbClr val="0070C0"/>
                </a:solidFill>
              </a:rPr>
              <a:t>Practice saying the states with stressed syllables (Mas-</a:t>
            </a:r>
            <a:r>
              <a:rPr lang="en-US" sz="3200" dirty="0" err="1">
                <a:solidFill>
                  <a:srgbClr val="0070C0"/>
                </a:solidFill>
              </a:rPr>
              <a:t>sa</a:t>
            </a:r>
            <a:r>
              <a:rPr lang="en-US" sz="3200" dirty="0">
                <a:solidFill>
                  <a:srgbClr val="0070C0"/>
                </a:solidFill>
              </a:rPr>
              <a:t>-CHU-setts)</a:t>
            </a:r>
          </a:p>
          <a:p>
            <a:pPr marL="285750" indent="-285750">
              <a:buFont typeface="Arial" panose="020B0604020202020204" pitchFamily="34" charset="0"/>
              <a:buChar char="•"/>
            </a:pPr>
            <a:r>
              <a:rPr lang="en-US" sz="3200" dirty="0">
                <a:solidFill>
                  <a:srgbClr val="0070C0"/>
                </a:solidFill>
              </a:rPr>
              <a:t>Compare and contrast the U.S. flag and their country flag</a:t>
            </a:r>
          </a:p>
          <a:p>
            <a:endParaRPr lang="en-US" dirty="0"/>
          </a:p>
        </p:txBody>
      </p:sp>
      <p:sp>
        <p:nvSpPr>
          <p:cNvPr id="9" name="TextBox 8">
            <a:extLst>
              <a:ext uri="{FF2B5EF4-FFF2-40B4-BE49-F238E27FC236}">
                <a16:creationId xmlns:a16="http://schemas.microsoft.com/office/drawing/2014/main" id="{A805906F-3854-4AF4-91B4-4FD201DBEF93}"/>
              </a:ext>
            </a:extLst>
          </p:cNvPr>
          <p:cNvSpPr txBox="1"/>
          <p:nvPr/>
        </p:nvSpPr>
        <p:spPr>
          <a:xfrm>
            <a:off x="1037839" y="3478003"/>
            <a:ext cx="7391400" cy="1846659"/>
          </a:xfrm>
          <a:prstGeom prst="rect">
            <a:avLst/>
          </a:prstGeom>
          <a:noFill/>
        </p:spPr>
        <p:txBody>
          <a:bodyPr wrap="square" rtlCol="0">
            <a:spAutoFit/>
          </a:bodyPr>
          <a:lstStyle/>
          <a:p>
            <a:r>
              <a:rPr lang="en-US" sz="3200" dirty="0"/>
              <a:t>Project:</a:t>
            </a:r>
          </a:p>
          <a:p>
            <a:r>
              <a:rPr lang="en-US" sz="3200" dirty="0">
                <a:solidFill>
                  <a:srgbClr val="0070C0"/>
                </a:solidFill>
              </a:rPr>
              <a:t>Show their country’s flag to the class and explain the meaning</a:t>
            </a:r>
          </a:p>
          <a:p>
            <a:endParaRPr lang="en-US" dirty="0"/>
          </a:p>
        </p:txBody>
      </p:sp>
    </p:spTree>
    <p:extLst>
      <p:ext uri="{BB962C8B-B14F-4D97-AF65-F5344CB8AC3E}">
        <p14:creationId xmlns:p14="http://schemas.microsoft.com/office/powerpoint/2010/main" val="414024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8"/>
                                        </p:tgtEl>
                                      </p:cBhvr>
                                    </p:animEffect>
                                    <p:anim calcmode="lin" valueType="num">
                                      <p:cBhvr>
                                        <p:cTn id="31" dur="1000"/>
                                        <p:tgtEl>
                                          <p:spTgt spid="8"/>
                                        </p:tgtEl>
                                        <p:attrNameLst>
                                          <p:attrName>ppt_x</p:attrName>
                                        </p:attrNameLst>
                                      </p:cBhvr>
                                      <p:tavLst>
                                        <p:tav tm="0">
                                          <p:val>
                                            <p:strVal val="ppt_x"/>
                                          </p:val>
                                        </p:tav>
                                        <p:tav tm="100000">
                                          <p:val>
                                            <p:strVal val="ppt_x"/>
                                          </p:val>
                                        </p:tav>
                                      </p:tavLst>
                                    </p:anim>
                                    <p:anim calcmode="lin" valueType="num">
                                      <p:cBhvr>
                                        <p:cTn id="32" dur="1000"/>
                                        <p:tgtEl>
                                          <p:spTgt spid="8"/>
                                        </p:tgtEl>
                                        <p:attrNameLst>
                                          <p:attrName>ppt_y</p:attrName>
                                        </p:attrNameLst>
                                      </p:cBhvr>
                                      <p:tavLst>
                                        <p:tav tm="0">
                                          <p:val>
                                            <p:strVal val="ppt_y"/>
                                          </p:val>
                                        </p:tav>
                                        <p:tav tm="100000">
                                          <p:val>
                                            <p:strVal val="ppt_y+.1"/>
                                          </p:val>
                                        </p:tav>
                                      </p:tavLst>
                                    </p:anim>
                                    <p:set>
                                      <p:cBhvr>
                                        <p:cTn id="33" dur="1" fill="hold">
                                          <p:stCondLst>
                                            <p:cond delay="999"/>
                                          </p:stCondLst>
                                        </p:cTn>
                                        <p:tgtEl>
                                          <p:spTgt spid="8"/>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1" nodeType="clickEffect">
                                  <p:stCondLst>
                                    <p:cond delay="0"/>
                                  </p:stCondLst>
                                  <p:childTnLst>
                                    <p:animEffect transition="out" filter="fade">
                                      <p:cBhvr>
                                        <p:cTn id="42" dur="1000"/>
                                        <p:tgtEl>
                                          <p:spTgt spid="7"/>
                                        </p:tgtEl>
                                      </p:cBhvr>
                                    </p:animEffect>
                                    <p:anim calcmode="lin" valueType="num">
                                      <p:cBhvr>
                                        <p:cTn id="43" dur="1000"/>
                                        <p:tgtEl>
                                          <p:spTgt spid="7"/>
                                        </p:tgtEl>
                                        <p:attrNameLst>
                                          <p:attrName>ppt_x</p:attrName>
                                        </p:attrNameLst>
                                      </p:cBhvr>
                                      <p:tavLst>
                                        <p:tav tm="0">
                                          <p:val>
                                            <p:strVal val="ppt_x"/>
                                          </p:val>
                                        </p:tav>
                                        <p:tav tm="100000">
                                          <p:val>
                                            <p:strVal val="ppt_x"/>
                                          </p:val>
                                        </p:tav>
                                      </p:tavLst>
                                    </p:anim>
                                    <p:anim calcmode="lin" valueType="num">
                                      <p:cBhvr>
                                        <p:cTn id="44" dur="1000"/>
                                        <p:tgtEl>
                                          <p:spTgt spid="7"/>
                                        </p:tgtEl>
                                        <p:attrNameLst>
                                          <p:attrName>ppt_y</p:attrName>
                                        </p:attrNameLst>
                                      </p:cBhvr>
                                      <p:tavLst>
                                        <p:tav tm="0">
                                          <p:val>
                                            <p:strVal val="ppt_y"/>
                                          </p:val>
                                        </p:tav>
                                        <p:tav tm="100000">
                                          <p:val>
                                            <p:strVal val="ppt_y+.1"/>
                                          </p:val>
                                        </p:tav>
                                      </p:tavLst>
                                    </p:anim>
                                    <p:set>
                                      <p:cBhvr>
                                        <p:cTn id="45" dur="1" fill="hold">
                                          <p:stCondLst>
                                            <p:cond delay="999"/>
                                          </p:stCondLst>
                                        </p:cTn>
                                        <p:tgtEl>
                                          <p:spTgt spid="7"/>
                                        </p:tgtEl>
                                        <p:attrNameLst>
                                          <p:attrName>style.visibility</p:attrName>
                                        </p:attrNameLst>
                                      </p:cBhvr>
                                      <p:to>
                                        <p:strVal val="hidden"/>
                                      </p:to>
                                    </p:set>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8" grpId="0"/>
      <p:bldP spid="8" grpId="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91D992-B1B4-4DD5-8D80-C53502193350}"/>
              </a:ext>
            </a:extLst>
          </p:cNvPr>
          <p:cNvSpPr/>
          <p:nvPr/>
        </p:nvSpPr>
        <p:spPr>
          <a:xfrm>
            <a:off x="381000" y="2286000"/>
            <a:ext cx="8534400" cy="40386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990600"/>
            <a:ext cx="8229600" cy="609600"/>
          </a:xfrm>
        </p:spPr>
        <p:txBody>
          <a:bodyPr>
            <a:normAutofit fontScale="90000"/>
          </a:bodyPr>
          <a:lstStyle/>
          <a:p>
            <a:r>
              <a:rPr lang="en-US" sz="3600" dirty="0"/>
              <a:t>USCIS Intermediate Level </a:t>
            </a:r>
          </a:p>
        </p:txBody>
      </p:sp>
      <p:sp>
        <p:nvSpPr>
          <p:cNvPr id="3" name="Content Placeholder 2"/>
          <p:cNvSpPr>
            <a:spLocks noGrp="1"/>
          </p:cNvSpPr>
          <p:nvPr>
            <p:ph sz="half" idx="1"/>
          </p:nvPr>
        </p:nvSpPr>
        <p:spPr>
          <a:xfrm>
            <a:off x="457200" y="2554224"/>
            <a:ext cx="4038600" cy="3770376"/>
          </a:xfrm>
        </p:spPr>
        <p:txBody>
          <a:bodyPr>
            <a:noAutofit/>
          </a:bodyPr>
          <a:lstStyle/>
          <a:p>
            <a:pPr marL="109728" indent="0">
              <a:buNone/>
            </a:pPr>
            <a:r>
              <a:rPr lang="en-US" dirty="0"/>
              <a:t>     The first American flag became official in 1777. The first flag had 13 stripes and stars to represent the 13 original states. Those states were colonies before the colonists declared independence from Great Britain in 1776. The colonists fought the British because they wanted self-government and freedom to make their own decisions. </a:t>
            </a:r>
          </a:p>
        </p:txBody>
      </p:sp>
      <p:sp>
        <p:nvSpPr>
          <p:cNvPr id="4" name="Content Placeholder 3"/>
          <p:cNvSpPr>
            <a:spLocks noGrp="1"/>
          </p:cNvSpPr>
          <p:nvPr>
            <p:ph sz="half" idx="2"/>
          </p:nvPr>
        </p:nvSpPr>
        <p:spPr>
          <a:xfrm>
            <a:off x="4648200" y="2554224"/>
            <a:ext cx="4038600" cy="3770376"/>
          </a:xfrm>
        </p:spPr>
        <p:txBody>
          <a:bodyPr>
            <a:normAutofit fontScale="85000" lnSpcReduction="20000"/>
          </a:bodyPr>
          <a:lstStyle/>
          <a:p>
            <a:pPr marL="109728" indent="0">
              <a:lnSpc>
                <a:spcPct val="120000"/>
              </a:lnSpc>
              <a:buNone/>
            </a:pPr>
            <a:r>
              <a:rPr lang="en-US" sz="2400" dirty="0"/>
              <a:t>     Over the years, our flag has changed depending on the number of states in the country. There have been various versions of the flag. Today our flag has 13 red and white stripes to represent the 13 colonies. The 50 stars on the flag represent the 50 states. Every year on June 14, we recognize the American flag on Flag Day.</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990600"/>
            <a:ext cx="2084832"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598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905605" y="1465423"/>
            <a:ext cx="4495800" cy="9144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dirty="0"/>
              <a:t>Advanced Level</a:t>
            </a:r>
          </a:p>
        </p:txBody>
      </p:sp>
      <p:sp>
        <p:nvSpPr>
          <p:cNvPr id="4" name="TextBox 3"/>
          <p:cNvSpPr txBox="1"/>
          <p:nvPr/>
        </p:nvSpPr>
        <p:spPr>
          <a:xfrm>
            <a:off x="838200" y="3062083"/>
            <a:ext cx="7620000" cy="2062103"/>
          </a:xfrm>
          <a:prstGeom prst="rect">
            <a:avLst/>
          </a:prstGeom>
          <a:noFill/>
        </p:spPr>
        <p:txBody>
          <a:bodyPr wrap="square" rtlCol="0">
            <a:spAutoFit/>
          </a:bodyPr>
          <a:lstStyle/>
          <a:p>
            <a:r>
              <a:rPr lang="en-US" sz="3200" dirty="0"/>
              <a:t>Project: </a:t>
            </a:r>
          </a:p>
          <a:p>
            <a:r>
              <a:rPr lang="en-US" sz="3200" dirty="0">
                <a:solidFill>
                  <a:srgbClr val="0070C0"/>
                </a:solidFill>
              </a:rPr>
              <a:t>Students from the same country give an audiovisual report to the class about the history and meaning of their flag.</a:t>
            </a:r>
          </a:p>
        </p:txBody>
      </p:sp>
      <p:pic>
        <p:nvPicPr>
          <p:cNvPr id="6" name="Picture 5">
            <a:extLst>
              <a:ext uri="{FF2B5EF4-FFF2-40B4-BE49-F238E27FC236}">
                <a16:creationId xmlns:a16="http://schemas.microsoft.com/office/drawing/2014/main" id="{70E4CC95-53F3-4595-B2BD-3485DDDEDF4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94670" y="990600"/>
            <a:ext cx="2558730" cy="1606702"/>
          </a:xfrm>
          <a:prstGeom prst="rect">
            <a:avLst/>
          </a:prstGeom>
        </p:spPr>
      </p:pic>
      <p:sp>
        <p:nvSpPr>
          <p:cNvPr id="8" name="TextBox 7">
            <a:extLst>
              <a:ext uri="{FF2B5EF4-FFF2-40B4-BE49-F238E27FC236}">
                <a16:creationId xmlns:a16="http://schemas.microsoft.com/office/drawing/2014/main" id="{52D1C69E-E546-4050-925E-3F289D50F517}"/>
              </a:ext>
            </a:extLst>
          </p:cNvPr>
          <p:cNvSpPr txBox="1"/>
          <p:nvPr/>
        </p:nvSpPr>
        <p:spPr>
          <a:xfrm>
            <a:off x="836311" y="3067912"/>
            <a:ext cx="7848600" cy="1569660"/>
          </a:xfrm>
          <a:prstGeom prst="rect">
            <a:avLst/>
          </a:prstGeom>
          <a:noFill/>
        </p:spPr>
        <p:txBody>
          <a:bodyPr wrap="square" rtlCol="0">
            <a:spAutoFit/>
          </a:bodyPr>
          <a:lstStyle/>
          <a:p>
            <a:r>
              <a:rPr lang="en-US" sz="3200" dirty="0"/>
              <a:t>Warm up: </a:t>
            </a:r>
          </a:p>
          <a:p>
            <a:r>
              <a:rPr lang="en-US" sz="3200" dirty="0">
                <a:solidFill>
                  <a:srgbClr val="0070C0"/>
                </a:solidFill>
              </a:rPr>
              <a:t>List what students know about </a:t>
            </a:r>
          </a:p>
          <a:p>
            <a:r>
              <a:rPr lang="en-US" sz="3200" dirty="0">
                <a:solidFill>
                  <a:srgbClr val="0070C0"/>
                </a:solidFill>
              </a:rPr>
              <a:t>the U.S. flag.</a:t>
            </a:r>
          </a:p>
        </p:txBody>
      </p:sp>
      <p:sp>
        <p:nvSpPr>
          <p:cNvPr id="9" name="TextBox 8">
            <a:extLst>
              <a:ext uri="{FF2B5EF4-FFF2-40B4-BE49-F238E27FC236}">
                <a16:creationId xmlns:a16="http://schemas.microsoft.com/office/drawing/2014/main" id="{2A2DD122-F6A5-4C7C-BDF8-6D74297F443D}"/>
              </a:ext>
            </a:extLst>
          </p:cNvPr>
          <p:cNvSpPr txBox="1"/>
          <p:nvPr/>
        </p:nvSpPr>
        <p:spPr>
          <a:xfrm>
            <a:off x="-2057400" y="2667000"/>
            <a:ext cx="3886200" cy="36933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2F6BE312-686D-46A2-887C-1D65C2235136}"/>
              </a:ext>
            </a:extLst>
          </p:cNvPr>
          <p:cNvSpPr txBox="1"/>
          <p:nvPr/>
        </p:nvSpPr>
        <p:spPr>
          <a:xfrm>
            <a:off x="871578" y="3537301"/>
            <a:ext cx="8001000" cy="2062103"/>
          </a:xfrm>
          <a:prstGeom prst="rect">
            <a:avLst/>
          </a:prstGeom>
          <a:noFill/>
        </p:spPr>
        <p:txBody>
          <a:bodyPr wrap="square" rtlCol="0">
            <a:spAutoFit/>
          </a:bodyPr>
          <a:lstStyle/>
          <a:p>
            <a:r>
              <a:rPr lang="en-US" sz="3200" dirty="0"/>
              <a:t>Writing: </a:t>
            </a:r>
          </a:p>
          <a:p>
            <a:r>
              <a:rPr lang="en-US" sz="3200" dirty="0">
                <a:solidFill>
                  <a:srgbClr val="0070C0"/>
                </a:solidFill>
              </a:rPr>
              <a:t>Research and write a report about their country’s flag with history and meaning of colors, symbols and words.</a:t>
            </a:r>
          </a:p>
        </p:txBody>
      </p:sp>
      <p:sp>
        <p:nvSpPr>
          <p:cNvPr id="11" name="TextBox 10">
            <a:extLst>
              <a:ext uri="{FF2B5EF4-FFF2-40B4-BE49-F238E27FC236}">
                <a16:creationId xmlns:a16="http://schemas.microsoft.com/office/drawing/2014/main" id="{07D27A34-44B1-4C33-9D01-E84BC35ACE9B}"/>
              </a:ext>
            </a:extLst>
          </p:cNvPr>
          <p:cNvSpPr txBox="1"/>
          <p:nvPr/>
        </p:nvSpPr>
        <p:spPr>
          <a:xfrm>
            <a:off x="832533" y="2921749"/>
            <a:ext cx="8001000" cy="3293209"/>
          </a:xfrm>
          <a:prstGeom prst="rect">
            <a:avLst/>
          </a:prstGeom>
          <a:noFill/>
        </p:spPr>
        <p:txBody>
          <a:bodyPr wrap="square" rtlCol="0">
            <a:spAutoFit/>
          </a:bodyPr>
          <a:lstStyle/>
          <a:p>
            <a:pPr>
              <a:lnSpc>
                <a:spcPct val="150000"/>
              </a:lnSpc>
            </a:pPr>
            <a:r>
              <a:rPr lang="en-US" sz="3200" dirty="0"/>
              <a:t>Reading: </a:t>
            </a:r>
            <a:r>
              <a:rPr lang="en-US" sz="3200" dirty="0">
                <a:solidFill>
                  <a:schemeClr val="tx2"/>
                </a:solidFill>
              </a:rPr>
              <a:t>2-3 page article</a:t>
            </a:r>
          </a:p>
          <a:p>
            <a:pPr marL="285750" indent="-285750">
              <a:buFont typeface="Arial" panose="020B0604020202020204" pitchFamily="34" charset="0"/>
              <a:buChar char="•"/>
            </a:pPr>
            <a:r>
              <a:rPr lang="en-US" sz="3200" dirty="0">
                <a:solidFill>
                  <a:srgbClr val="0070C0"/>
                </a:solidFill>
              </a:rPr>
              <a:t>Scan</a:t>
            </a:r>
          </a:p>
          <a:p>
            <a:pPr marL="285750" indent="-285750">
              <a:buFont typeface="Arial" panose="020B0604020202020204" pitchFamily="34" charset="0"/>
              <a:buChar char="•"/>
            </a:pPr>
            <a:r>
              <a:rPr lang="en-US" sz="3200" dirty="0">
                <a:solidFill>
                  <a:srgbClr val="0070C0"/>
                </a:solidFill>
              </a:rPr>
              <a:t>Skim</a:t>
            </a:r>
          </a:p>
          <a:p>
            <a:pPr marL="285750" indent="-285750">
              <a:buFont typeface="Arial" panose="020B0604020202020204" pitchFamily="34" charset="0"/>
              <a:buChar char="•"/>
            </a:pPr>
            <a:r>
              <a:rPr lang="en-US" sz="3200" dirty="0">
                <a:solidFill>
                  <a:srgbClr val="0070C0"/>
                </a:solidFill>
              </a:rPr>
              <a:t>Define using context</a:t>
            </a:r>
          </a:p>
          <a:p>
            <a:pPr marL="285750" indent="-285750">
              <a:buFont typeface="Arial" panose="020B0604020202020204" pitchFamily="34" charset="0"/>
              <a:buChar char="•"/>
            </a:pPr>
            <a:r>
              <a:rPr lang="en-US" sz="3200" dirty="0">
                <a:solidFill>
                  <a:srgbClr val="0070C0"/>
                </a:solidFill>
              </a:rPr>
              <a:t>Define in English. No translation!</a:t>
            </a:r>
          </a:p>
          <a:p>
            <a:pPr marL="285750" indent="-285750">
              <a:buFont typeface="Arial" panose="020B0604020202020204" pitchFamily="34" charset="0"/>
              <a:buChar char="•"/>
            </a:pPr>
            <a:r>
              <a:rPr lang="en-US" sz="3200" dirty="0">
                <a:solidFill>
                  <a:srgbClr val="0070C0"/>
                </a:solidFill>
              </a:rPr>
              <a:t>Comprehension Questions</a:t>
            </a:r>
          </a:p>
        </p:txBody>
      </p:sp>
      <p:sp>
        <p:nvSpPr>
          <p:cNvPr id="12" name="TextBox 11">
            <a:extLst>
              <a:ext uri="{FF2B5EF4-FFF2-40B4-BE49-F238E27FC236}">
                <a16:creationId xmlns:a16="http://schemas.microsoft.com/office/drawing/2014/main" id="{E4DFFC7B-74B6-4C19-A1AD-11E30767BBA6}"/>
              </a:ext>
            </a:extLst>
          </p:cNvPr>
          <p:cNvSpPr txBox="1"/>
          <p:nvPr/>
        </p:nvSpPr>
        <p:spPr>
          <a:xfrm>
            <a:off x="832533" y="3556082"/>
            <a:ext cx="7772400" cy="1846659"/>
          </a:xfrm>
          <a:prstGeom prst="rect">
            <a:avLst/>
          </a:prstGeom>
          <a:noFill/>
        </p:spPr>
        <p:txBody>
          <a:bodyPr wrap="square" rtlCol="0">
            <a:spAutoFit/>
          </a:bodyPr>
          <a:lstStyle/>
          <a:p>
            <a:r>
              <a:rPr lang="en-US" sz="3200" dirty="0"/>
              <a:t>Speaking: </a:t>
            </a:r>
          </a:p>
          <a:p>
            <a:pPr marL="285750" indent="-285750">
              <a:buFont typeface="Arial" panose="020B0604020202020204" pitchFamily="34" charset="0"/>
              <a:buChar char="•"/>
            </a:pPr>
            <a:r>
              <a:rPr lang="en-US" sz="3200" dirty="0">
                <a:solidFill>
                  <a:srgbClr val="0070C0"/>
                </a:solidFill>
              </a:rPr>
              <a:t>Read paragraphs aloud in a small group</a:t>
            </a:r>
          </a:p>
          <a:p>
            <a:pPr marL="285750" indent="-285750">
              <a:buFont typeface="Arial" panose="020B0604020202020204" pitchFamily="34" charset="0"/>
              <a:buChar char="•"/>
            </a:pPr>
            <a:r>
              <a:rPr lang="en-US" sz="3200" dirty="0">
                <a:solidFill>
                  <a:srgbClr val="0070C0"/>
                </a:solidFill>
              </a:rPr>
              <a:t>Discussion Questions</a:t>
            </a:r>
          </a:p>
          <a:p>
            <a:endParaRPr lang="en-US" dirty="0"/>
          </a:p>
        </p:txBody>
      </p:sp>
    </p:spTree>
    <p:extLst>
      <p:ext uri="{BB962C8B-B14F-4D97-AF65-F5344CB8AC3E}">
        <p14:creationId xmlns:p14="http://schemas.microsoft.com/office/powerpoint/2010/main" val="362483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0" grpId="1"/>
      <p:bldP spid="11" grpId="0"/>
      <p:bldP spid="11" grpId="1"/>
      <p:bldP spid="12" grpId="0"/>
      <p:bldP spid="12"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DF0C8"/>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579120" y="10668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marL="109728"/>
            <a:r>
              <a:rPr lang="en-US" dirty="0"/>
              <a:t>Design Lessons for Your Class </a:t>
            </a:r>
          </a:p>
        </p:txBody>
      </p:sp>
      <p:sp>
        <p:nvSpPr>
          <p:cNvPr id="5" name="TextBox 4"/>
          <p:cNvSpPr txBox="1"/>
          <p:nvPr/>
        </p:nvSpPr>
        <p:spPr>
          <a:xfrm>
            <a:off x="852389" y="5486400"/>
            <a:ext cx="7956331" cy="830997"/>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3200" dirty="0">
                <a:latin typeface="+mj-lt"/>
              </a:rPr>
              <a:t>% Interested in U.S. Citizenship?</a:t>
            </a:r>
          </a:p>
        </p:txBody>
      </p:sp>
      <p:pic>
        <p:nvPicPr>
          <p:cNvPr id="3" name="Picture 2">
            <a:extLst>
              <a:ext uri="{FF2B5EF4-FFF2-40B4-BE49-F238E27FC236}">
                <a16:creationId xmlns:a16="http://schemas.microsoft.com/office/drawing/2014/main" id="{74FDFA71-9A40-473B-A330-338411427B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2133600"/>
            <a:ext cx="1844565" cy="1844565"/>
          </a:xfrm>
          <a:prstGeom prst="rect">
            <a:avLst/>
          </a:prstGeom>
        </p:spPr>
      </p:pic>
      <p:sp>
        <p:nvSpPr>
          <p:cNvPr id="2" name="TextBox 1">
            <a:extLst>
              <a:ext uri="{FF2B5EF4-FFF2-40B4-BE49-F238E27FC236}">
                <a16:creationId xmlns:a16="http://schemas.microsoft.com/office/drawing/2014/main" id="{B081A79F-B29B-4278-A76B-66BD7E6A57B0}"/>
              </a:ext>
            </a:extLst>
          </p:cNvPr>
          <p:cNvSpPr txBox="1"/>
          <p:nvPr/>
        </p:nvSpPr>
        <p:spPr>
          <a:xfrm>
            <a:off x="852389" y="2057400"/>
            <a:ext cx="4464684"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t>How many students?</a:t>
            </a:r>
          </a:p>
        </p:txBody>
      </p:sp>
      <p:sp>
        <p:nvSpPr>
          <p:cNvPr id="6" name="TextBox 5">
            <a:extLst>
              <a:ext uri="{FF2B5EF4-FFF2-40B4-BE49-F238E27FC236}">
                <a16:creationId xmlns:a16="http://schemas.microsoft.com/office/drawing/2014/main" id="{CFD61585-6959-407A-BD46-380BE8BC1699}"/>
              </a:ext>
            </a:extLst>
          </p:cNvPr>
          <p:cNvSpPr txBox="1"/>
          <p:nvPr/>
        </p:nvSpPr>
        <p:spPr>
          <a:xfrm>
            <a:off x="852389" y="2843551"/>
            <a:ext cx="3818674"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t>Which countries?</a:t>
            </a:r>
          </a:p>
        </p:txBody>
      </p:sp>
      <p:sp>
        <p:nvSpPr>
          <p:cNvPr id="7" name="TextBox 6">
            <a:extLst>
              <a:ext uri="{FF2B5EF4-FFF2-40B4-BE49-F238E27FC236}">
                <a16:creationId xmlns:a16="http://schemas.microsoft.com/office/drawing/2014/main" id="{D42F4480-E102-4614-AFB2-9B13C0CA761C}"/>
              </a:ext>
            </a:extLst>
          </p:cNvPr>
          <p:cNvSpPr txBox="1"/>
          <p:nvPr/>
        </p:nvSpPr>
        <p:spPr>
          <a:xfrm>
            <a:off x="852389" y="3594304"/>
            <a:ext cx="4219425"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t>Level of Education?</a:t>
            </a:r>
          </a:p>
        </p:txBody>
      </p:sp>
      <p:sp>
        <p:nvSpPr>
          <p:cNvPr id="8" name="TextBox 7">
            <a:extLst>
              <a:ext uri="{FF2B5EF4-FFF2-40B4-BE49-F238E27FC236}">
                <a16:creationId xmlns:a16="http://schemas.microsoft.com/office/drawing/2014/main" id="{D8932526-39D9-4BDB-8B50-5742DC3E80D5}"/>
              </a:ext>
            </a:extLst>
          </p:cNvPr>
          <p:cNvSpPr txBox="1"/>
          <p:nvPr/>
        </p:nvSpPr>
        <p:spPr>
          <a:xfrm>
            <a:off x="852389" y="4353006"/>
            <a:ext cx="6181500" cy="1077218"/>
          </a:xfrm>
          <a:prstGeom prst="rect">
            <a:avLst/>
          </a:prstGeom>
          <a:noFill/>
        </p:spPr>
        <p:txBody>
          <a:bodyPr wrap="none" rtlCol="0">
            <a:spAutoFit/>
          </a:bodyPr>
          <a:lstStyle/>
          <a:p>
            <a:pPr marL="457200" lvl="0" indent="-457200">
              <a:buFont typeface="Arial" panose="020B0604020202020204" pitchFamily="34" charset="0"/>
              <a:buChar char="•"/>
            </a:pPr>
            <a:r>
              <a:rPr lang="en-US" sz="3200" dirty="0"/>
              <a:t>Refugees, immigrants, and/or </a:t>
            </a:r>
          </a:p>
          <a:p>
            <a:pPr lvl="0"/>
            <a:r>
              <a:rPr lang="en-US" sz="3200" dirty="0"/>
              <a:t>    university students? </a:t>
            </a:r>
          </a:p>
        </p:txBody>
      </p:sp>
    </p:spTree>
    <p:extLst>
      <p:ext uri="{BB962C8B-B14F-4D97-AF65-F5344CB8AC3E}">
        <p14:creationId xmlns:p14="http://schemas.microsoft.com/office/powerpoint/2010/main" val="418894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381000" y="1066800"/>
            <a:ext cx="8229600" cy="1066800"/>
          </a:xfrm>
          <a:prstGeom prst="rect">
            <a:avLst/>
          </a:prstGeom>
        </p:spPr>
        <p:txBody>
          <a:bodyPr>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600" dirty="0">
                <a:solidFill>
                  <a:schemeClr val="tx1"/>
                </a:solidFill>
              </a:rPr>
              <a:t>Possible units to teach about</a:t>
            </a:r>
          </a:p>
          <a:p>
            <a:pPr algn="ctr"/>
            <a:r>
              <a:rPr lang="en-US" sz="3600" dirty="0">
                <a:solidFill>
                  <a:schemeClr val="tx1"/>
                </a:solidFill>
              </a:rPr>
              <a:t> the American Flag </a:t>
            </a:r>
          </a:p>
        </p:txBody>
      </p:sp>
      <p:sp>
        <p:nvSpPr>
          <p:cNvPr id="3" name="TextBox 2"/>
          <p:cNvSpPr txBox="1"/>
          <p:nvPr/>
        </p:nvSpPr>
        <p:spPr>
          <a:xfrm>
            <a:off x="990600" y="5087796"/>
            <a:ext cx="3639138" cy="741357"/>
          </a:xfrm>
          <a:prstGeom prst="rect">
            <a:avLst/>
          </a:prstGeom>
          <a:noFill/>
        </p:spPr>
        <p:txBody>
          <a:bodyPr wrap="none" rtlCol="0">
            <a:spAutoFit/>
          </a:bodyPr>
          <a:lstStyle/>
          <a:p>
            <a:pPr>
              <a:lnSpc>
                <a:spcPct val="150000"/>
              </a:lnSpc>
            </a:pPr>
            <a:r>
              <a:rPr lang="en-US" sz="3200" dirty="0">
                <a:solidFill>
                  <a:srgbClr val="0070C0"/>
                </a:solidFill>
              </a:rPr>
              <a:t>Flag Day – June 14</a:t>
            </a:r>
          </a:p>
        </p:txBody>
      </p:sp>
      <p:pic>
        <p:nvPicPr>
          <p:cNvPr id="5" name="Picture 4">
            <a:extLst>
              <a:ext uri="{FF2B5EF4-FFF2-40B4-BE49-F238E27FC236}">
                <a16:creationId xmlns:a16="http://schemas.microsoft.com/office/drawing/2014/main" id="{8B719058-794E-4A13-9305-8EF09F186D6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66360" y="3944796"/>
            <a:ext cx="3467100" cy="2151204"/>
          </a:xfrm>
          <a:prstGeom prst="rect">
            <a:avLst/>
          </a:prstGeom>
          <a:solidFill>
            <a:schemeClr val="bg1">
              <a:lumMod val="95000"/>
            </a:schemeClr>
          </a:solidFill>
          <a:ln w="28575">
            <a:solidFill>
              <a:schemeClr val="tx1"/>
            </a:solidFill>
          </a:ln>
        </p:spPr>
      </p:pic>
      <p:sp>
        <p:nvSpPr>
          <p:cNvPr id="4" name="TextBox 3">
            <a:extLst>
              <a:ext uri="{FF2B5EF4-FFF2-40B4-BE49-F238E27FC236}">
                <a16:creationId xmlns:a16="http://schemas.microsoft.com/office/drawing/2014/main" id="{CB55C3F7-988C-4CCA-8E50-E62B7AF4EDC2}"/>
              </a:ext>
            </a:extLst>
          </p:cNvPr>
          <p:cNvSpPr txBox="1"/>
          <p:nvPr/>
        </p:nvSpPr>
        <p:spPr>
          <a:xfrm>
            <a:off x="990600" y="2512236"/>
            <a:ext cx="4257897" cy="861774"/>
          </a:xfrm>
          <a:prstGeom prst="rect">
            <a:avLst/>
          </a:prstGeom>
          <a:noFill/>
        </p:spPr>
        <p:txBody>
          <a:bodyPr wrap="none" rtlCol="0">
            <a:spAutoFit/>
          </a:bodyPr>
          <a:lstStyle/>
          <a:p>
            <a:r>
              <a:rPr lang="en-US" sz="3200" dirty="0">
                <a:solidFill>
                  <a:srgbClr val="0070C0"/>
                </a:solidFill>
              </a:rPr>
              <a:t>Welcome to the U.S.A.</a:t>
            </a:r>
          </a:p>
          <a:p>
            <a:endParaRPr lang="en-US" dirty="0"/>
          </a:p>
        </p:txBody>
      </p:sp>
      <p:sp>
        <p:nvSpPr>
          <p:cNvPr id="6" name="TextBox 5">
            <a:extLst>
              <a:ext uri="{FF2B5EF4-FFF2-40B4-BE49-F238E27FC236}">
                <a16:creationId xmlns:a16="http://schemas.microsoft.com/office/drawing/2014/main" id="{0F743323-4383-4FA3-ACB8-04269E279EE4}"/>
              </a:ext>
            </a:extLst>
          </p:cNvPr>
          <p:cNvSpPr txBox="1"/>
          <p:nvPr/>
        </p:nvSpPr>
        <p:spPr>
          <a:xfrm>
            <a:off x="990600" y="3182330"/>
            <a:ext cx="7563289" cy="861774"/>
          </a:xfrm>
          <a:prstGeom prst="rect">
            <a:avLst/>
          </a:prstGeom>
          <a:noFill/>
        </p:spPr>
        <p:txBody>
          <a:bodyPr wrap="none" rtlCol="0">
            <a:spAutoFit/>
          </a:bodyPr>
          <a:lstStyle/>
          <a:p>
            <a:r>
              <a:rPr lang="en-US" sz="3200" dirty="0">
                <a:solidFill>
                  <a:srgbClr val="0070C0"/>
                </a:solidFill>
              </a:rPr>
              <a:t>Community Unit: Post office, courthouse</a:t>
            </a:r>
          </a:p>
          <a:p>
            <a:endParaRPr lang="en-US" dirty="0"/>
          </a:p>
        </p:txBody>
      </p:sp>
      <p:sp>
        <p:nvSpPr>
          <p:cNvPr id="7" name="TextBox 6">
            <a:extLst>
              <a:ext uri="{FF2B5EF4-FFF2-40B4-BE49-F238E27FC236}">
                <a16:creationId xmlns:a16="http://schemas.microsoft.com/office/drawing/2014/main" id="{491BACB7-07CC-4D4C-A41A-16447AE82AF6}"/>
              </a:ext>
            </a:extLst>
          </p:cNvPr>
          <p:cNvSpPr txBox="1"/>
          <p:nvPr/>
        </p:nvSpPr>
        <p:spPr>
          <a:xfrm>
            <a:off x="990600" y="3867664"/>
            <a:ext cx="3796232" cy="861774"/>
          </a:xfrm>
          <a:prstGeom prst="rect">
            <a:avLst/>
          </a:prstGeom>
          <a:noFill/>
        </p:spPr>
        <p:txBody>
          <a:bodyPr wrap="none" rtlCol="0">
            <a:spAutoFit/>
          </a:bodyPr>
          <a:lstStyle/>
          <a:p>
            <a:r>
              <a:rPr lang="en-US" sz="3200" dirty="0">
                <a:solidFill>
                  <a:srgbClr val="0070C0"/>
                </a:solidFill>
              </a:rPr>
              <a:t>Symbols of America</a:t>
            </a:r>
          </a:p>
          <a:p>
            <a:endParaRPr lang="en-US" dirty="0"/>
          </a:p>
        </p:txBody>
      </p:sp>
      <p:sp>
        <p:nvSpPr>
          <p:cNvPr id="9" name="TextBox 8">
            <a:extLst>
              <a:ext uri="{FF2B5EF4-FFF2-40B4-BE49-F238E27FC236}">
                <a16:creationId xmlns:a16="http://schemas.microsoft.com/office/drawing/2014/main" id="{2B36AD78-8A56-4573-BE74-860231DF45C6}"/>
              </a:ext>
            </a:extLst>
          </p:cNvPr>
          <p:cNvSpPr txBox="1"/>
          <p:nvPr/>
        </p:nvSpPr>
        <p:spPr>
          <a:xfrm>
            <a:off x="990600" y="4537758"/>
            <a:ext cx="3374642" cy="861774"/>
          </a:xfrm>
          <a:prstGeom prst="rect">
            <a:avLst/>
          </a:prstGeom>
          <a:noFill/>
        </p:spPr>
        <p:txBody>
          <a:bodyPr wrap="none" rtlCol="0">
            <a:spAutoFit/>
          </a:bodyPr>
          <a:lstStyle/>
          <a:p>
            <a:r>
              <a:rPr lang="en-US" sz="3200" dirty="0">
                <a:solidFill>
                  <a:srgbClr val="0070C0"/>
                </a:solidFill>
              </a:rPr>
              <a:t>Government Unit</a:t>
            </a:r>
          </a:p>
          <a:p>
            <a:endParaRPr lang="en-US" dirty="0"/>
          </a:p>
        </p:txBody>
      </p:sp>
    </p:spTree>
    <p:extLst>
      <p:ext uri="{BB962C8B-B14F-4D97-AF65-F5344CB8AC3E}">
        <p14:creationId xmlns:p14="http://schemas.microsoft.com/office/powerpoint/2010/main" val="24361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1973" y="1048041"/>
            <a:ext cx="8229600" cy="1066800"/>
          </a:xfrm>
        </p:spPr>
        <p:txBody>
          <a:bodyPr>
            <a:normAutofit fontScale="90000"/>
          </a:bodyPr>
          <a:lstStyle/>
          <a:p>
            <a:pPr algn="ctr"/>
            <a:r>
              <a:rPr lang="en-US" dirty="0"/>
              <a:t>Other Examples of Civics Integration</a:t>
            </a:r>
          </a:p>
        </p:txBody>
      </p:sp>
      <p:sp>
        <p:nvSpPr>
          <p:cNvPr id="4" name="TextBox 3">
            <a:extLst>
              <a:ext uri="{FF2B5EF4-FFF2-40B4-BE49-F238E27FC236}">
                <a16:creationId xmlns:a16="http://schemas.microsoft.com/office/drawing/2014/main" id="{1EC74A7E-77FB-4BF6-A02C-035B3CF80F7C}"/>
              </a:ext>
            </a:extLst>
          </p:cNvPr>
          <p:cNvSpPr txBox="1"/>
          <p:nvPr/>
        </p:nvSpPr>
        <p:spPr>
          <a:xfrm>
            <a:off x="1224969" y="2751469"/>
            <a:ext cx="7026282" cy="861774"/>
          </a:xfrm>
          <a:prstGeom prst="rect">
            <a:avLst/>
          </a:prstGeom>
          <a:noFill/>
        </p:spPr>
        <p:txBody>
          <a:bodyPr wrap="none" rtlCol="0">
            <a:spAutoFit/>
          </a:bodyPr>
          <a:lstStyle/>
          <a:p>
            <a:r>
              <a:rPr lang="en-US" sz="3200" dirty="0"/>
              <a:t>Visit a polling station at election time.</a:t>
            </a:r>
          </a:p>
          <a:p>
            <a:endParaRPr lang="en-US" dirty="0"/>
          </a:p>
        </p:txBody>
      </p:sp>
      <p:pic>
        <p:nvPicPr>
          <p:cNvPr id="6" name="Picture 5">
            <a:extLst>
              <a:ext uri="{FF2B5EF4-FFF2-40B4-BE49-F238E27FC236}">
                <a16:creationId xmlns:a16="http://schemas.microsoft.com/office/drawing/2014/main" id="{37DE65CD-8E0F-4C77-B34D-0B3938D683E6}"/>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20656" y="3613860"/>
            <a:ext cx="2438400" cy="2389634"/>
          </a:xfrm>
          <a:prstGeom prst="rect">
            <a:avLst/>
          </a:prstGeom>
          <a:ln w="28575">
            <a:solidFill>
              <a:schemeClr val="accent3"/>
            </a:solidFill>
          </a:ln>
        </p:spPr>
      </p:pic>
      <p:sp>
        <p:nvSpPr>
          <p:cNvPr id="9" name="TextBox 8">
            <a:extLst>
              <a:ext uri="{FF2B5EF4-FFF2-40B4-BE49-F238E27FC236}">
                <a16:creationId xmlns:a16="http://schemas.microsoft.com/office/drawing/2014/main" id="{95239D0B-9830-4ACE-8865-13171BCD31AA}"/>
              </a:ext>
            </a:extLst>
          </p:cNvPr>
          <p:cNvSpPr txBox="1"/>
          <p:nvPr/>
        </p:nvSpPr>
        <p:spPr>
          <a:xfrm>
            <a:off x="1239285" y="2276887"/>
            <a:ext cx="7477071" cy="1354217"/>
          </a:xfrm>
          <a:prstGeom prst="rect">
            <a:avLst/>
          </a:prstGeom>
          <a:noFill/>
        </p:spPr>
        <p:txBody>
          <a:bodyPr wrap="square" rtlCol="0">
            <a:spAutoFit/>
          </a:bodyPr>
          <a:lstStyle/>
          <a:p>
            <a:r>
              <a:rPr lang="en-US" sz="3200" dirty="0"/>
              <a:t>Visit a historical landmark and have students tell what they learned. </a:t>
            </a:r>
          </a:p>
          <a:p>
            <a:endParaRPr lang="en-US" dirty="0"/>
          </a:p>
        </p:txBody>
      </p:sp>
      <p:pic>
        <p:nvPicPr>
          <p:cNvPr id="11" name="Picture 10">
            <a:extLst>
              <a:ext uri="{FF2B5EF4-FFF2-40B4-BE49-F238E27FC236}">
                <a16:creationId xmlns:a16="http://schemas.microsoft.com/office/drawing/2014/main" id="{0AE5C6F6-D9FE-44E0-A364-996A881E5A9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590800" y="3581400"/>
            <a:ext cx="3374623" cy="2530967"/>
          </a:xfrm>
          <a:prstGeom prst="rect">
            <a:avLst/>
          </a:prstGeom>
        </p:spPr>
      </p:pic>
      <p:sp>
        <p:nvSpPr>
          <p:cNvPr id="13" name="TextBox 12">
            <a:extLst>
              <a:ext uri="{FF2B5EF4-FFF2-40B4-BE49-F238E27FC236}">
                <a16:creationId xmlns:a16="http://schemas.microsoft.com/office/drawing/2014/main" id="{026151E8-BAF9-4CF2-81A0-267818708847}"/>
              </a:ext>
            </a:extLst>
          </p:cNvPr>
          <p:cNvSpPr txBox="1"/>
          <p:nvPr/>
        </p:nvSpPr>
        <p:spPr>
          <a:xfrm>
            <a:off x="1311282" y="2746299"/>
            <a:ext cx="7434924" cy="584775"/>
          </a:xfrm>
          <a:prstGeom prst="rect">
            <a:avLst/>
          </a:prstGeom>
          <a:noFill/>
        </p:spPr>
        <p:txBody>
          <a:bodyPr wrap="square" rtlCol="0">
            <a:spAutoFit/>
          </a:bodyPr>
          <a:lstStyle/>
          <a:p>
            <a:r>
              <a:rPr lang="en-US" sz="3200" dirty="0"/>
              <a:t>Create a “Class Constitution” </a:t>
            </a:r>
          </a:p>
        </p:txBody>
      </p:sp>
      <p:pic>
        <p:nvPicPr>
          <p:cNvPr id="15" name="Picture 14">
            <a:extLst>
              <a:ext uri="{FF2B5EF4-FFF2-40B4-BE49-F238E27FC236}">
                <a16:creationId xmlns:a16="http://schemas.microsoft.com/office/drawing/2014/main" id="{D5C4E3A7-51F8-4D7A-BAED-15FB736F252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773336" y="3657600"/>
            <a:ext cx="3017864" cy="2433153"/>
          </a:xfrm>
          <a:prstGeom prst="rect">
            <a:avLst/>
          </a:prstGeom>
        </p:spPr>
      </p:pic>
      <p:sp>
        <p:nvSpPr>
          <p:cNvPr id="19" name="TextBox 18">
            <a:extLst>
              <a:ext uri="{FF2B5EF4-FFF2-40B4-BE49-F238E27FC236}">
                <a16:creationId xmlns:a16="http://schemas.microsoft.com/office/drawing/2014/main" id="{E030E92A-F7E0-4431-8813-9F68710F9D13}"/>
              </a:ext>
            </a:extLst>
          </p:cNvPr>
          <p:cNvSpPr txBox="1"/>
          <p:nvPr/>
        </p:nvSpPr>
        <p:spPr>
          <a:xfrm>
            <a:off x="1311282" y="2732384"/>
            <a:ext cx="7324671" cy="1077218"/>
          </a:xfrm>
          <a:prstGeom prst="rect">
            <a:avLst/>
          </a:prstGeom>
          <a:noFill/>
        </p:spPr>
        <p:txBody>
          <a:bodyPr wrap="square" rtlCol="0">
            <a:spAutoFit/>
          </a:bodyPr>
          <a:lstStyle/>
          <a:p>
            <a:r>
              <a:rPr lang="en-US" sz="3200" dirty="0"/>
              <a:t>Conduct a mock Senate </a:t>
            </a:r>
          </a:p>
          <a:p>
            <a:endParaRPr lang="en-US" sz="3200" dirty="0"/>
          </a:p>
        </p:txBody>
      </p:sp>
      <p:pic>
        <p:nvPicPr>
          <p:cNvPr id="21" name="Picture 20">
            <a:extLst>
              <a:ext uri="{FF2B5EF4-FFF2-40B4-BE49-F238E27FC236}">
                <a16:creationId xmlns:a16="http://schemas.microsoft.com/office/drawing/2014/main" id="{33320C76-ED1B-483E-9577-F3C84FA8EDE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565400" y="3606800"/>
            <a:ext cx="3378200" cy="2413000"/>
          </a:xfrm>
          <a:prstGeom prst="rect">
            <a:avLst/>
          </a:prstGeom>
          <a:ln w="28575">
            <a:solidFill>
              <a:srgbClr val="0070C0"/>
            </a:solidFill>
          </a:ln>
        </p:spPr>
      </p:pic>
      <p:sp>
        <p:nvSpPr>
          <p:cNvPr id="23" name="TextBox 22">
            <a:extLst>
              <a:ext uri="{FF2B5EF4-FFF2-40B4-BE49-F238E27FC236}">
                <a16:creationId xmlns:a16="http://schemas.microsoft.com/office/drawing/2014/main" id="{68FDE57E-B212-4104-9BCC-E81A1B3F6A20}"/>
              </a:ext>
            </a:extLst>
          </p:cNvPr>
          <p:cNvSpPr txBox="1"/>
          <p:nvPr/>
        </p:nvSpPr>
        <p:spPr>
          <a:xfrm>
            <a:off x="1224969" y="2267597"/>
            <a:ext cx="7507551" cy="1569660"/>
          </a:xfrm>
          <a:prstGeom prst="rect">
            <a:avLst/>
          </a:prstGeom>
          <a:noFill/>
        </p:spPr>
        <p:txBody>
          <a:bodyPr wrap="square" rtlCol="0">
            <a:spAutoFit/>
          </a:bodyPr>
          <a:lstStyle/>
          <a:p>
            <a:r>
              <a:rPr lang="en-US" sz="3200" dirty="0"/>
              <a:t>Have USCIS visit to talk about the naturalization process. </a:t>
            </a:r>
          </a:p>
          <a:p>
            <a:endParaRPr lang="en-US" sz="3200" dirty="0"/>
          </a:p>
        </p:txBody>
      </p:sp>
      <p:pic>
        <p:nvPicPr>
          <p:cNvPr id="25" name="Picture 24">
            <a:extLst>
              <a:ext uri="{FF2B5EF4-FFF2-40B4-BE49-F238E27FC236}">
                <a16:creationId xmlns:a16="http://schemas.microsoft.com/office/drawing/2014/main" id="{01054959-9A63-4510-BFC6-E49D13D5390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124200" y="3657600"/>
            <a:ext cx="2217680" cy="2313407"/>
          </a:xfrm>
          <a:prstGeom prst="rect">
            <a:avLst/>
          </a:prstGeom>
        </p:spPr>
      </p:pic>
      <p:sp>
        <p:nvSpPr>
          <p:cNvPr id="27" name="TextBox 26">
            <a:extLst>
              <a:ext uri="{FF2B5EF4-FFF2-40B4-BE49-F238E27FC236}">
                <a16:creationId xmlns:a16="http://schemas.microsoft.com/office/drawing/2014/main" id="{AD797990-7DE2-4634-A246-E6F7B2115338}"/>
              </a:ext>
            </a:extLst>
          </p:cNvPr>
          <p:cNvSpPr txBox="1"/>
          <p:nvPr/>
        </p:nvSpPr>
        <p:spPr>
          <a:xfrm>
            <a:off x="1258719" y="2268612"/>
            <a:ext cx="6999375" cy="1077218"/>
          </a:xfrm>
          <a:prstGeom prst="rect">
            <a:avLst/>
          </a:prstGeom>
          <a:noFill/>
        </p:spPr>
        <p:txBody>
          <a:bodyPr wrap="square" rtlCol="0">
            <a:spAutoFit/>
          </a:bodyPr>
          <a:lstStyle/>
          <a:p>
            <a:r>
              <a:rPr lang="en-US" sz="3200" dirty="0"/>
              <a:t>Conduct mock naturalization interviews</a:t>
            </a:r>
            <a:r>
              <a:rPr lang="en-US" dirty="0"/>
              <a:t>.</a:t>
            </a:r>
          </a:p>
        </p:txBody>
      </p:sp>
      <p:pic>
        <p:nvPicPr>
          <p:cNvPr id="29" name="Picture 28">
            <a:extLst>
              <a:ext uri="{FF2B5EF4-FFF2-40B4-BE49-F238E27FC236}">
                <a16:creationId xmlns:a16="http://schemas.microsoft.com/office/drawing/2014/main" id="{0156296E-E538-4622-9652-9FC4E2271583}"/>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2788920" y="3505200"/>
            <a:ext cx="2926080" cy="2850224"/>
          </a:xfrm>
          <a:prstGeom prst="rect">
            <a:avLst/>
          </a:prstGeom>
          <a:effectLst>
            <a:outerShdw blurRad="50800" dist="38100" dir="13500000" algn="br" rotWithShape="0">
              <a:prstClr val="black">
                <a:alpha val="40000"/>
              </a:prstClr>
            </a:outerShdw>
          </a:effectLst>
        </p:spPr>
      </p:pic>
      <p:sp>
        <p:nvSpPr>
          <p:cNvPr id="31" name="TextBox 30">
            <a:extLst>
              <a:ext uri="{FF2B5EF4-FFF2-40B4-BE49-F238E27FC236}">
                <a16:creationId xmlns:a16="http://schemas.microsoft.com/office/drawing/2014/main" id="{F92D7997-664B-40F2-AA27-F3432097E963}"/>
              </a:ext>
            </a:extLst>
          </p:cNvPr>
          <p:cNvSpPr txBox="1"/>
          <p:nvPr/>
        </p:nvSpPr>
        <p:spPr>
          <a:xfrm>
            <a:off x="1239285" y="2271477"/>
            <a:ext cx="7026282" cy="1569660"/>
          </a:xfrm>
          <a:prstGeom prst="rect">
            <a:avLst/>
          </a:prstGeom>
          <a:noFill/>
        </p:spPr>
        <p:txBody>
          <a:bodyPr wrap="square" rtlCol="0">
            <a:spAutoFit/>
          </a:bodyPr>
          <a:lstStyle/>
          <a:p>
            <a:r>
              <a:rPr lang="en-US" sz="3200" dirty="0"/>
              <a:t>Invite your representative to talk about their job. </a:t>
            </a:r>
          </a:p>
          <a:p>
            <a:endParaRPr lang="en-US" sz="3200" dirty="0"/>
          </a:p>
        </p:txBody>
      </p:sp>
      <p:pic>
        <p:nvPicPr>
          <p:cNvPr id="8194" name="Picture 2" descr="https://housedems.com/sites/default/files/vertical-rep-headshots/sam-singh.jpg">
            <a:extLst>
              <a:ext uri="{FF2B5EF4-FFF2-40B4-BE49-F238E27FC236}">
                <a16:creationId xmlns:a16="http://schemas.microsoft.com/office/drawing/2014/main" id="{1C091986-D7EE-4592-BA42-F6CD41A1DF8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6259" y="3581400"/>
            <a:ext cx="2111541" cy="24634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525730-FD62-4FD7-88CB-D957D49828E5}"/>
              </a:ext>
            </a:extLst>
          </p:cNvPr>
          <p:cNvSpPr txBox="1"/>
          <p:nvPr/>
        </p:nvSpPr>
        <p:spPr>
          <a:xfrm>
            <a:off x="5965251" y="4038600"/>
            <a:ext cx="2035749" cy="707886"/>
          </a:xfrm>
          <a:prstGeom prst="rect">
            <a:avLst/>
          </a:prstGeom>
          <a:noFill/>
        </p:spPr>
        <p:txBody>
          <a:bodyPr wrap="square" rtlCol="0">
            <a:spAutoFit/>
          </a:bodyPr>
          <a:lstStyle/>
          <a:p>
            <a:r>
              <a:rPr lang="en-US" sz="2000" dirty="0"/>
              <a:t>Representative</a:t>
            </a:r>
          </a:p>
          <a:p>
            <a:r>
              <a:rPr lang="en-US" sz="2000" dirty="0"/>
              <a:t>Sam Singh</a:t>
            </a:r>
          </a:p>
        </p:txBody>
      </p:sp>
    </p:spTree>
    <p:extLst>
      <p:ext uri="{BB962C8B-B14F-4D97-AF65-F5344CB8AC3E}">
        <p14:creationId xmlns:p14="http://schemas.microsoft.com/office/powerpoint/2010/main" val="311199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9"/>
                                        </p:tgtEl>
                                        <p:attrNameLst>
                                          <p:attrName>ppt_x</p:attrName>
                                        </p:attrNameLst>
                                      </p:cBhvr>
                                      <p:tavLst>
                                        <p:tav tm="0">
                                          <p:val>
                                            <p:strVal val="ppt_x"/>
                                          </p:val>
                                        </p:tav>
                                        <p:tav tm="100000">
                                          <p:val>
                                            <p:strVal val="ppt_x"/>
                                          </p:val>
                                        </p:tav>
                                      </p:tavLst>
                                    </p:anim>
                                    <p:anim calcmode="lin" valueType="num">
                                      <p:cBhvr additive="base">
                                        <p:cTn id="29" dur="500"/>
                                        <p:tgtEl>
                                          <p:spTgt spid="9"/>
                                        </p:tgtEl>
                                        <p:attrNameLst>
                                          <p:attrName>ppt_y</p:attrName>
                                        </p:attrNameLst>
                                      </p:cBhvr>
                                      <p:tavLst>
                                        <p:tav tm="0">
                                          <p:val>
                                            <p:strVal val="ppt_y"/>
                                          </p:val>
                                        </p:tav>
                                        <p:tav tm="100000">
                                          <p:val>
                                            <p:strVal val="1+ppt_h/2"/>
                                          </p:val>
                                        </p:tav>
                                      </p:tavLst>
                                    </p:anim>
                                    <p:set>
                                      <p:cBhvr>
                                        <p:cTn id="30" dur="1" fill="hold">
                                          <p:stCondLst>
                                            <p:cond delay="499"/>
                                          </p:stCondLst>
                                        </p:cTn>
                                        <p:tgtEl>
                                          <p:spTgt spid="9"/>
                                        </p:tgtEl>
                                        <p:attrNameLst>
                                          <p:attrName>style.visibility</p:attrName>
                                        </p:attrNameLst>
                                      </p:cBhvr>
                                      <p:to>
                                        <p:strVal val="hidden"/>
                                      </p:to>
                                    </p:set>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5"/>
                                        </p:tgtEl>
                                        <p:attrNameLst>
                                          <p:attrName>ppt_x</p:attrName>
                                        </p:attrNameLst>
                                      </p:cBhvr>
                                      <p:tavLst>
                                        <p:tav tm="0">
                                          <p:val>
                                            <p:strVal val="ppt_x"/>
                                          </p:val>
                                        </p:tav>
                                        <p:tav tm="100000">
                                          <p:val>
                                            <p:strVal val="ppt_x"/>
                                          </p:val>
                                        </p:tav>
                                      </p:tavLst>
                                    </p:anim>
                                    <p:anim calcmode="lin" valueType="num">
                                      <p:cBhvr additive="base">
                                        <p:cTn id="43" dur="500"/>
                                        <p:tgtEl>
                                          <p:spTgt spid="15"/>
                                        </p:tgtEl>
                                        <p:attrNameLst>
                                          <p:attrName>ppt_y</p:attrName>
                                        </p:attrNameLst>
                                      </p:cBhvr>
                                      <p:tavLst>
                                        <p:tav tm="0">
                                          <p:val>
                                            <p:strVal val="ppt_y"/>
                                          </p:val>
                                        </p:tav>
                                        <p:tav tm="100000">
                                          <p:val>
                                            <p:strVal val="1+ppt_h/2"/>
                                          </p:val>
                                        </p:tav>
                                      </p:tavLst>
                                    </p:anim>
                                    <p:set>
                                      <p:cBhvr>
                                        <p:cTn id="44" dur="1" fill="hold">
                                          <p:stCondLst>
                                            <p:cond delay="499"/>
                                          </p:stCondLst>
                                        </p:cTn>
                                        <p:tgtEl>
                                          <p:spTgt spid="15"/>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13"/>
                                        </p:tgtEl>
                                        <p:attrNameLst>
                                          <p:attrName>ppt_x</p:attrName>
                                        </p:attrNameLst>
                                      </p:cBhvr>
                                      <p:tavLst>
                                        <p:tav tm="0">
                                          <p:val>
                                            <p:strVal val="ppt_x"/>
                                          </p:val>
                                        </p:tav>
                                        <p:tav tm="100000">
                                          <p:val>
                                            <p:strVal val="ppt_x"/>
                                          </p:val>
                                        </p:tav>
                                      </p:tavLst>
                                    </p:anim>
                                    <p:anim calcmode="lin" valueType="num">
                                      <p:cBhvr additive="base">
                                        <p:cTn id="47" dur="500"/>
                                        <p:tgtEl>
                                          <p:spTgt spid="13"/>
                                        </p:tgtEl>
                                        <p:attrNameLst>
                                          <p:attrName>ppt_y</p:attrName>
                                        </p:attrNameLst>
                                      </p:cBhvr>
                                      <p:tavLst>
                                        <p:tav tm="0">
                                          <p:val>
                                            <p:strVal val="ppt_y"/>
                                          </p:val>
                                        </p:tav>
                                        <p:tav tm="100000">
                                          <p:val>
                                            <p:strVal val="1+ppt_h/2"/>
                                          </p:val>
                                        </p:tav>
                                      </p:tavLst>
                                    </p:anim>
                                    <p:set>
                                      <p:cBhvr>
                                        <p:cTn id="48" dur="1" fill="hold">
                                          <p:stCondLst>
                                            <p:cond delay="499"/>
                                          </p:stCondLst>
                                        </p:cTn>
                                        <p:tgtEl>
                                          <p:spTgt spid="13"/>
                                        </p:tgtEl>
                                        <p:attrNameLst>
                                          <p:attrName>style.visibility</p:attrName>
                                        </p:attrNameLst>
                                      </p:cBhvr>
                                      <p:to>
                                        <p:strVal val="hidden"/>
                                      </p:to>
                                    </p:set>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9"/>
                                        </p:tgtEl>
                                        <p:attrNameLst>
                                          <p:attrName>ppt_x</p:attrName>
                                        </p:attrNameLst>
                                      </p:cBhvr>
                                      <p:tavLst>
                                        <p:tav tm="0">
                                          <p:val>
                                            <p:strVal val="ppt_x"/>
                                          </p:val>
                                        </p:tav>
                                        <p:tav tm="100000">
                                          <p:val>
                                            <p:strVal val="ppt_x"/>
                                          </p:val>
                                        </p:tav>
                                      </p:tavLst>
                                    </p:anim>
                                    <p:anim calcmode="lin" valueType="num">
                                      <p:cBhvr additive="base">
                                        <p:cTn id="61" dur="500"/>
                                        <p:tgtEl>
                                          <p:spTgt spid="19"/>
                                        </p:tgtEl>
                                        <p:attrNameLst>
                                          <p:attrName>ppt_y</p:attrName>
                                        </p:attrNameLst>
                                      </p:cBhvr>
                                      <p:tavLst>
                                        <p:tav tm="0">
                                          <p:val>
                                            <p:strVal val="ppt_y"/>
                                          </p:val>
                                        </p:tav>
                                        <p:tav tm="100000">
                                          <p:val>
                                            <p:strVal val="1+ppt_h/2"/>
                                          </p:val>
                                        </p:tav>
                                      </p:tavLst>
                                    </p:anim>
                                    <p:set>
                                      <p:cBhvr>
                                        <p:cTn id="62" dur="1" fill="hold">
                                          <p:stCondLst>
                                            <p:cond delay="499"/>
                                          </p:stCondLst>
                                        </p:cTn>
                                        <p:tgtEl>
                                          <p:spTgt spid="19"/>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21"/>
                                        </p:tgtEl>
                                        <p:attrNameLst>
                                          <p:attrName>ppt_x</p:attrName>
                                        </p:attrNameLst>
                                      </p:cBhvr>
                                      <p:tavLst>
                                        <p:tav tm="0">
                                          <p:val>
                                            <p:strVal val="ppt_x"/>
                                          </p:val>
                                        </p:tav>
                                        <p:tav tm="100000">
                                          <p:val>
                                            <p:strVal val="ppt_x"/>
                                          </p:val>
                                        </p:tav>
                                      </p:tavLst>
                                    </p:anim>
                                    <p:anim calcmode="lin" valueType="num">
                                      <p:cBhvr additive="base">
                                        <p:cTn id="65" dur="500"/>
                                        <p:tgtEl>
                                          <p:spTgt spid="21"/>
                                        </p:tgtEl>
                                        <p:attrNameLst>
                                          <p:attrName>ppt_y</p:attrName>
                                        </p:attrNameLst>
                                      </p:cBhvr>
                                      <p:tavLst>
                                        <p:tav tm="0">
                                          <p:val>
                                            <p:strVal val="ppt_y"/>
                                          </p:val>
                                        </p:tav>
                                        <p:tav tm="100000">
                                          <p:val>
                                            <p:strVal val="1+ppt_h/2"/>
                                          </p:val>
                                        </p:tav>
                                      </p:tavLst>
                                    </p:anim>
                                    <p:set>
                                      <p:cBhvr>
                                        <p:cTn id="66" dur="1" fill="hold">
                                          <p:stCondLst>
                                            <p:cond delay="499"/>
                                          </p:stCondLst>
                                        </p:cTn>
                                        <p:tgtEl>
                                          <p:spTgt spid="21"/>
                                        </p:tgtEl>
                                        <p:attrNameLst>
                                          <p:attrName>style.visibility</p:attrName>
                                        </p:attrNameLst>
                                      </p:cBhvr>
                                      <p:to>
                                        <p:strVal val="hidden"/>
                                      </p:to>
                                    </p:set>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23"/>
                                        </p:tgtEl>
                                        <p:attrNameLst>
                                          <p:attrName>ppt_x</p:attrName>
                                        </p:attrNameLst>
                                      </p:cBhvr>
                                      <p:tavLst>
                                        <p:tav tm="0">
                                          <p:val>
                                            <p:strVal val="ppt_x"/>
                                          </p:val>
                                        </p:tav>
                                        <p:tav tm="100000">
                                          <p:val>
                                            <p:strVal val="ppt_x"/>
                                          </p:val>
                                        </p:tav>
                                      </p:tavLst>
                                    </p:anim>
                                    <p:anim calcmode="lin" valueType="num">
                                      <p:cBhvr additive="base">
                                        <p:cTn id="79" dur="500"/>
                                        <p:tgtEl>
                                          <p:spTgt spid="23"/>
                                        </p:tgtEl>
                                        <p:attrNameLst>
                                          <p:attrName>ppt_y</p:attrName>
                                        </p:attrNameLst>
                                      </p:cBhvr>
                                      <p:tavLst>
                                        <p:tav tm="0">
                                          <p:val>
                                            <p:strVal val="ppt_y"/>
                                          </p:val>
                                        </p:tav>
                                        <p:tav tm="100000">
                                          <p:val>
                                            <p:strVal val="1+ppt_h/2"/>
                                          </p:val>
                                        </p:tav>
                                      </p:tavLst>
                                    </p:anim>
                                    <p:set>
                                      <p:cBhvr>
                                        <p:cTn id="80" dur="1" fill="hold">
                                          <p:stCondLst>
                                            <p:cond delay="499"/>
                                          </p:stCondLst>
                                        </p:cTn>
                                        <p:tgtEl>
                                          <p:spTgt spid="23"/>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25"/>
                                        </p:tgtEl>
                                        <p:attrNameLst>
                                          <p:attrName>ppt_x</p:attrName>
                                        </p:attrNameLst>
                                      </p:cBhvr>
                                      <p:tavLst>
                                        <p:tav tm="0">
                                          <p:val>
                                            <p:strVal val="ppt_x"/>
                                          </p:val>
                                        </p:tav>
                                        <p:tav tm="100000">
                                          <p:val>
                                            <p:strVal val="ppt_x"/>
                                          </p:val>
                                        </p:tav>
                                      </p:tavLst>
                                    </p:anim>
                                    <p:anim calcmode="lin" valueType="num">
                                      <p:cBhvr additive="base">
                                        <p:cTn id="83" dur="500"/>
                                        <p:tgtEl>
                                          <p:spTgt spid="25"/>
                                        </p:tgtEl>
                                        <p:attrNameLst>
                                          <p:attrName>ppt_y</p:attrName>
                                        </p:attrNameLst>
                                      </p:cBhvr>
                                      <p:tavLst>
                                        <p:tav tm="0">
                                          <p:val>
                                            <p:strVal val="ppt_y"/>
                                          </p:val>
                                        </p:tav>
                                        <p:tav tm="100000">
                                          <p:val>
                                            <p:strVal val="1+ppt_h/2"/>
                                          </p:val>
                                        </p:tav>
                                      </p:tavLst>
                                    </p:anim>
                                    <p:set>
                                      <p:cBhvr>
                                        <p:cTn id="84" dur="1" fill="hold">
                                          <p:stCondLst>
                                            <p:cond delay="499"/>
                                          </p:stCondLst>
                                        </p:cTn>
                                        <p:tgtEl>
                                          <p:spTgt spid="25"/>
                                        </p:tgtEl>
                                        <p:attrNameLst>
                                          <p:attrName>style.visibility</p:attrName>
                                        </p:attrNameLst>
                                      </p:cBhvr>
                                      <p:to>
                                        <p:strVal val="hidden"/>
                                      </p:to>
                                    </p:set>
                                  </p:childTnLst>
                                </p:cTn>
                              </p:par>
                              <p:par>
                                <p:cTn id="85" presetID="2" presetClass="entr" presetSubtype="4"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27"/>
                                        </p:tgtEl>
                                        <p:attrNameLst>
                                          <p:attrName>ppt_x</p:attrName>
                                        </p:attrNameLst>
                                      </p:cBhvr>
                                      <p:tavLst>
                                        <p:tav tm="0">
                                          <p:val>
                                            <p:strVal val="ppt_x"/>
                                          </p:val>
                                        </p:tav>
                                        <p:tav tm="100000">
                                          <p:val>
                                            <p:strVal val="ppt_x"/>
                                          </p:val>
                                        </p:tav>
                                      </p:tavLst>
                                    </p:anim>
                                    <p:anim calcmode="lin" valueType="num">
                                      <p:cBhvr additive="base">
                                        <p:cTn id="97" dur="500"/>
                                        <p:tgtEl>
                                          <p:spTgt spid="27"/>
                                        </p:tgtEl>
                                        <p:attrNameLst>
                                          <p:attrName>ppt_y</p:attrName>
                                        </p:attrNameLst>
                                      </p:cBhvr>
                                      <p:tavLst>
                                        <p:tav tm="0">
                                          <p:val>
                                            <p:strVal val="ppt_y"/>
                                          </p:val>
                                        </p:tav>
                                        <p:tav tm="100000">
                                          <p:val>
                                            <p:strVal val="1+ppt_h/2"/>
                                          </p:val>
                                        </p:tav>
                                      </p:tavLst>
                                    </p:anim>
                                    <p:set>
                                      <p:cBhvr>
                                        <p:cTn id="98" dur="1" fill="hold">
                                          <p:stCondLst>
                                            <p:cond delay="499"/>
                                          </p:stCondLst>
                                        </p:cTn>
                                        <p:tgtEl>
                                          <p:spTgt spid="27"/>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29"/>
                                        </p:tgtEl>
                                        <p:attrNameLst>
                                          <p:attrName>ppt_x</p:attrName>
                                        </p:attrNameLst>
                                      </p:cBhvr>
                                      <p:tavLst>
                                        <p:tav tm="0">
                                          <p:val>
                                            <p:strVal val="ppt_x"/>
                                          </p:val>
                                        </p:tav>
                                        <p:tav tm="100000">
                                          <p:val>
                                            <p:strVal val="ppt_x"/>
                                          </p:val>
                                        </p:tav>
                                      </p:tavLst>
                                    </p:anim>
                                    <p:anim calcmode="lin" valueType="num">
                                      <p:cBhvr additive="base">
                                        <p:cTn id="101" dur="500"/>
                                        <p:tgtEl>
                                          <p:spTgt spid="29"/>
                                        </p:tgtEl>
                                        <p:attrNameLst>
                                          <p:attrName>ppt_y</p:attrName>
                                        </p:attrNameLst>
                                      </p:cBhvr>
                                      <p:tavLst>
                                        <p:tav tm="0">
                                          <p:val>
                                            <p:strVal val="ppt_y"/>
                                          </p:val>
                                        </p:tav>
                                        <p:tav tm="100000">
                                          <p:val>
                                            <p:strVal val="1+ppt_h/2"/>
                                          </p:val>
                                        </p:tav>
                                      </p:tavLst>
                                    </p:anim>
                                    <p:set>
                                      <p:cBhvr>
                                        <p:cTn id="102" dur="1" fill="hold">
                                          <p:stCondLst>
                                            <p:cond delay="499"/>
                                          </p:stCondLst>
                                        </p:cTn>
                                        <p:tgtEl>
                                          <p:spTgt spid="29"/>
                                        </p:tgtEl>
                                        <p:attrNameLst>
                                          <p:attrName>style.visibility</p:attrName>
                                        </p:attrNameLst>
                                      </p:cBhvr>
                                      <p:to>
                                        <p:strVal val="hidden"/>
                                      </p:to>
                                    </p:set>
                                  </p:childTnLst>
                                </p:cTn>
                              </p:par>
                              <p:par>
                                <p:cTn id="103" presetID="2" presetClass="entr" presetSubtype="4" fill="hold" nodeType="withEffect">
                                  <p:stCondLst>
                                    <p:cond delay="0"/>
                                  </p:stCondLst>
                                  <p:childTnLst>
                                    <p:set>
                                      <p:cBhvr>
                                        <p:cTn id="104" dur="1" fill="hold">
                                          <p:stCondLst>
                                            <p:cond delay="0"/>
                                          </p:stCondLst>
                                        </p:cTn>
                                        <p:tgtEl>
                                          <p:spTgt spid="8194"/>
                                        </p:tgtEl>
                                        <p:attrNameLst>
                                          <p:attrName>style.visibility</p:attrName>
                                        </p:attrNameLst>
                                      </p:cBhvr>
                                      <p:to>
                                        <p:strVal val="visible"/>
                                      </p:to>
                                    </p:set>
                                    <p:anim calcmode="lin" valueType="num">
                                      <p:cBhvr additive="base">
                                        <p:cTn id="105" dur="500" fill="hold"/>
                                        <p:tgtEl>
                                          <p:spTgt spid="8194"/>
                                        </p:tgtEl>
                                        <p:attrNameLst>
                                          <p:attrName>ppt_x</p:attrName>
                                        </p:attrNameLst>
                                      </p:cBhvr>
                                      <p:tavLst>
                                        <p:tav tm="0">
                                          <p:val>
                                            <p:strVal val="#ppt_x"/>
                                          </p:val>
                                        </p:tav>
                                        <p:tav tm="100000">
                                          <p:val>
                                            <p:strVal val="#ppt_x"/>
                                          </p:val>
                                        </p:tav>
                                      </p:tavLst>
                                    </p:anim>
                                    <p:anim calcmode="lin" valueType="num">
                                      <p:cBhvr additive="base">
                                        <p:cTn id="106" dur="500" fill="hold"/>
                                        <p:tgtEl>
                                          <p:spTgt spid="819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ppt_x"/>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
                                        </p:tgtEl>
                                        <p:attrNameLst>
                                          <p:attrName>style.visibility</p:attrName>
                                        </p:attrNameLst>
                                      </p:cBhvr>
                                      <p:to>
                                        <p:strVal val="visible"/>
                                      </p:to>
                                    </p:set>
                                    <p:anim calcmode="lin" valueType="num">
                                      <p:cBhvr additive="base">
                                        <p:cTn id="113" dur="500" fill="hold"/>
                                        <p:tgtEl>
                                          <p:spTgt spid="3"/>
                                        </p:tgtEl>
                                        <p:attrNameLst>
                                          <p:attrName>ppt_x</p:attrName>
                                        </p:attrNameLst>
                                      </p:cBhvr>
                                      <p:tavLst>
                                        <p:tav tm="0">
                                          <p:val>
                                            <p:strVal val="#ppt_x"/>
                                          </p:val>
                                        </p:tav>
                                        <p:tav tm="100000">
                                          <p:val>
                                            <p:strVal val="#ppt_x"/>
                                          </p:val>
                                        </p:tav>
                                      </p:tavLst>
                                    </p:anim>
                                    <p:anim calcmode="lin" valueType="num">
                                      <p:cBhvr additive="base">
                                        <p:cTn id="1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3" grpId="0"/>
      <p:bldP spid="13" grpId="1"/>
      <p:bldP spid="19" grpId="0"/>
      <p:bldP spid="19" grpId="1"/>
      <p:bldP spid="23" grpId="0"/>
      <p:bldP spid="23" grpId="1"/>
      <p:bldP spid="27" grpId="0"/>
      <p:bldP spid="27" grpId="1"/>
      <p:bldP spid="31"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382000" cy="1905000"/>
          </a:xfrm>
        </p:spPr>
        <p:txBody>
          <a:bodyPr>
            <a:noAutofit/>
          </a:bodyPr>
          <a:lstStyle/>
          <a:p>
            <a:pPr marL="742950" indent="-742950">
              <a:buFont typeface="+mj-lt"/>
              <a:buAutoNum type="arabicParenR"/>
            </a:pPr>
            <a:r>
              <a:rPr lang="en-US" sz="3600" u="sng" dirty="0"/>
              <a:t>Civics Question </a:t>
            </a:r>
            <a:br>
              <a:rPr lang="en-US" sz="3600" dirty="0"/>
            </a:br>
            <a:r>
              <a:rPr lang="en-US" sz="3600" dirty="0"/>
              <a:t>When was the Constitution written? </a:t>
            </a:r>
          </a:p>
        </p:txBody>
      </p:sp>
      <p:sp>
        <p:nvSpPr>
          <p:cNvPr id="3" name="Content Placeholder 2"/>
          <p:cNvSpPr>
            <a:spLocks noGrp="1"/>
          </p:cNvSpPr>
          <p:nvPr>
            <p:ph idx="1"/>
          </p:nvPr>
        </p:nvSpPr>
        <p:spPr>
          <a:xfrm>
            <a:off x="1219200" y="3276600"/>
            <a:ext cx="2362200" cy="2688336"/>
          </a:xfrm>
        </p:spPr>
        <p:txBody>
          <a:bodyPr/>
          <a:lstStyle/>
          <a:p>
            <a:pPr algn="ctr"/>
            <a:r>
              <a:rPr lang="en-US" sz="3600" dirty="0"/>
              <a:t>1776</a:t>
            </a:r>
          </a:p>
          <a:p>
            <a:pPr algn="ctr"/>
            <a:r>
              <a:rPr lang="en-US" sz="3600" dirty="0"/>
              <a:t>1787</a:t>
            </a:r>
          </a:p>
          <a:p>
            <a:pPr algn="ctr"/>
            <a:r>
              <a:rPr lang="en-US" sz="3600" dirty="0"/>
              <a:t>1792</a:t>
            </a:r>
          </a:p>
          <a:p>
            <a:endParaRPr lang="en-US" dirty="0"/>
          </a:p>
          <a:p>
            <a:endParaRPr lang="en-US" dirty="0"/>
          </a:p>
          <a:p>
            <a:endParaRPr lang="en-US" dirty="0"/>
          </a:p>
        </p:txBody>
      </p:sp>
      <p:pic>
        <p:nvPicPr>
          <p:cNvPr id="14" name="Picture 13">
            <a:extLst>
              <a:ext uri="{FF2B5EF4-FFF2-40B4-BE49-F238E27FC236}">
                <a16:creationId xmlns:a16="http://schemas.microsoft.com/office/drawing/2014/main" id="{2B8C1198-19D0-4051-9DA5-621EAE62CA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86200" y="3173730"/>
            <a:ext cx="3821459" cy="2541270"/>
          </a:xfrm>
          <a:prstGeom prst="rect">
            <a:avLst/>
          </a:prstGeom>
          <a:ln w="28575">
            <a:solidFill>
              <a:schemeClr val="accent1"/>
            </a:solidFill>
          </a:ln>
        </p:spPr>
      </p:pic>
    </p:spTree>
    <p:extLst>
      <p:ext uri="{BB962C8B-B14F-4D97-AF65-F5344CB8AC3E}">
        <p14:creationId xmlns:p14="http://schemas.microsoft.com/office/powerpoint/2010/main" val="2244742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D35F0D-D8CF-4693-B58F-8D7852A8B5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1200" y="3124200"/>
            <a:ext cx="2933700" cy="2373038"/>
          </a:xfrm>
          <a:prstGeom prst="rect">
            <a:avLst/>
          </a:prstGeom>
          <a:ln w="28575">
            <a:solidFill>
              <a:schemeClr val="tx1"/>
            </a:solidFill>
          </a:ln>
        </p:spPr>
      </p:pic>
      <p:sp>
        <p:nvSpPr>
          <p:cNvPr id="3" name="Rectangle 2">
            <a:extLst>
              <a:ext uri="{FF2B5EF4-FFF2-40B4-BE49-F238E27FC236}">
                <a16:creationId xmlns:a16="http://schemas.microsoft.com/office/drawing/2014/main" id="{CB1961EC-D5FE-4C32-892C-BDCB4F9F365B}"/>
              </a:ext>
            </a:extLst>
          </p:cNvPr>
          <p:cNvSpPr/>
          <p:nvPr/>
        </p:nvSpPr>
        <p:spPr>
          <a:xfrm>
            <a:off x="1709882" y="1219200"/>
            <a:ext cx="6286500" cy="1569660"/>
          </a:xfrm>
          <a:prstGeom prst="rect">
            <a:avLst/>
          </a:prstGeom>
        </p:spPr>
        <p:txBody>
          <a:bodyPr wrap="square">
            <a:spAutoFit/>
          </a:bodyPr>
          <a:lstStyle/>
          <a:p>
            <a:r>
              <a:rPr lang="en-US" sz="3200" u="sng" dirty="0"/>
              <a:t>Civics Answer </a:t>
            </a:r>
            <a:br>
              <a:rPr lang="en-US" sz="3200" dirty="0"/>
            </a:br>
            <a:r>
              <a:rPr lang="en-US" sz="3200" dirty="0"/>
              <a:t>How many amendments does the Constitution have? </a:t>
            </a:r>
          </a:p>
        </p:txBody>
      </p:sp>
      <p:sp>
        <p:nvSpPr>
          <p:cNvPr id="4" name="Content Placeholder 2">
            <a:extLst>
              <a:ext uri="{FF2B5EF4-FFF2-40B4-BE49-F238E27FC236}">
                <a16:creationId xmlns:a16="http://schemas.microsoft.com/office/drawing/2014/main" id="{9CEAA763-B193-46A0-82F0-B982BBC543E2}"/>
              </a:ext>
            </a:extLst>
          </p:cNvPr>
          <p:cNvSpPr txBox="1">
            <a:spLocks/>
          </p:cNvSpPr>
          <p:nvPr/>
        </p:nvSpPr>
        <p:spPr>
          <a:xfrm>
            <a:off x="5867400" y="3810000"/>
            <a:ext cx="1828800" cy="914400"/>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Wingdings" panose="05000000000000000000" pitchFamily="2" charset="2"/>
              <a:buChar char="§"/>
            </a:pPr>
            <a:r>
              <a:rPr lang="en-US" sz="4000" dirty="0"/>
              <a:t>27</a:t>
            </a:r>
            <a:endParaRPr lang="en-US" dirty="0"/>
          </a:p>
          <a:p>
            <a:pPr marL="109728" indent="0">
              <a:buNone/>
            </a:pPr>
            <a:endParaRPr lang="en-US" dirty="0"/>
          </a:p>
        </p:txBody>
      </p:sp>
      <p:sp>
        <p:nvSpPr>
          <p:cNvPr id="5" name="Content Placeholder 2">
            <a:extLst>
              <a:ext uri="{FF2B5EF4-FFF2-40B4-BE49-F238E27FC236}">
                <a16:creationId xmlns:a16="http://schemas.microsoft.com/office/drawing/2014/main" id="{57299859-C140-489B-8234-4A6E277A7D16}"/>
              </a:ext>
            </a:extLst>
          </p:cNvPr>
          <p:cNvSpPr txBox="1">
            <a:spLocks/>
          </p:cNvSpPr>
          <p:nvPr/>
        </p:nvSpPr>
        <p:spPr>
          <a:xfrm>
            <a:off x="5867400" y="2895600"/>
            <a:ext cx="1828800" cy="914400"/>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Wingdings" panose="05000000000000000000" pitchFamily="2" charset="2"/>
              <a:buChar char="§"/>
            </a:pPr>
            <a:r>
              <a:rPr lang="en-US" sz="4000" dirty="0"/>
              <a:t>25</a:t>
            </a:r>
            <a:endParaRPr lang="en-US" dirty="0"/>
          </a:p>
          <a:p>
            <a:pPr marL="109728" indent="0">
              <a:buNone/>
            </a:pPr>
            <a:endParaRPr lang="en-US" dirty="0"/>
          </a:p>
        </p:txBody>
      </p:sp>
      <p:sp>
        <p:nvSpPr>
          <p:cNvPr id="6" name="Content Placeholder 2">
            <a:extLst>
              <a:ext uri="{FF2B5EF4-FFF2-40B4-BE49-F238E27FC236}">
                <a16:creationId xmlns:a16="http://schemas.microsoft.com/office/drawing/2014/main" id="{8ABFB68C-07C0-4300-BD4D-317F03D6ED93}"/>
              </a:ext>
            </a:extLst>
          </p:cNvPr>
          <p:cNvSpPr txBox="1">
            <a:spLocks/>
          </p:cNvSpPr>
          <p:nvPr/>
        </p:nvSpPr>
        <p:spPr>
          <a:xfrm>
            <a:off x="5867400" y="4724400"/>
            <a:ext cx="1828800" cy="914400"/>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Wingdings" panose="05000000000000000000" pitchFamily="2" charset="2"/>
              <a:buChar char="§"/>
            </a:pPr>
            <a:r>
              <a:rPr lang="en-US" sz="4000" dirty="0"/>
              <a:t>29</a:t>
            </a:r>
            <a:endParaRPr lang="en-US" dirty="0"/>
          </a:p>
          <a:p>
            <a:pPr marL="109728" indent="0">
              <a:buNone/>
            </a:pPr>
            <a:endParaRPr lang="en-US" dirty="0"/>
          </a:p>
        </p:txBody>
      </p:sp>
    </p:spTree>
    <p:extLst>
      <p:ext uri="{BB962C8B-B14F-4D97-AF65-F5344CB8AC3E}">
        <p14:creationId xmlns:p14="http://schemas.microsoft.com/office/powerpoint/2010/main" val="26325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1"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1" presetClass="exit" presetSubtype="0" fill="hold" grpId="2" nodeType="after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par>
                          <p:cTn id="23" fill="hold">
                            <p:stCondLst>
                              <p:cond delay="2000"/>
                            </p:stCondLst>
                            <p:childTnLst>
                              <p:par>
                                <p:cTn id="24" presetID="1" presetClass="exit" presetSubtype="0" fill="hold" grpId="2" nodeType="after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1"/>
      <p:bldP spid="5" grpId="2"/>
      <p:bldP spid="6" grpId="1"/>
      <p:bldP spid="6" grpId="2"/>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086600" cy="1219200"/>
          </a:xfrm>
        </p:spPr>
        <p:txBody>
          <a:bodyPr>
            <a:normAutofit/>
          </a:bodyPr>
          <a:lstStyle/>
          <a:p>
            <a:r>
              <a:rPr lang="en-US" sz="3600" dirty="0"/>
              <a:t>4) </a:t>
            </a:r>
            <a:r>
              <a:rPr lang="en-US" sz="3600" u="sng" dirty="0"/>
              <a:t>Civics Resources: Websites</a:t>
            </a:r>
          </a:p>
        </p:txBody>
      </p:sp>
      <p:sp>
        <p:nvSpPr>
          <p:cNvPr id="3" name="Content Placeholder 2"/>
          <p:cNvSpPr>
            <a:spLocks noGrp="1"/>
          </p:cNvSpPr>
          <p:nvPr>
            <p:ph idx="1"/>
          </p:nvPr>
        </p:nvSpPr>
        <p:spPr>
          <a:xfrm>
            <a:off x="685800" y="2362200"/>
            <a:ext cx="7772400" cy="3962400"/>
          </a:xfrm>
        </p:spPr>
        <p:txBody>
          <a:bodyPr>
            <a:noAutofit/>
          </a:bodyPr>
          <a:lstStyle/>
          <a:p>
            <a:r>
              <a:rPr lang="en-US" sz="2400" dirty="0"/>
              <a:t>USCIS website: Citizenship information; Teacher lesson plan ideas, etc.  </a:t>
            </a:r>
            <a:r>
              <a:rPr lang="en-US" sz="2400" u="sng" dirty="0">
                <a:solidFill>
                  <a:srgbClr val="002060"/>
                </a:solidFill>
                <a:hlinkClick r:id="rId2"/>
              </a:rPr>
              <a:t>https://www.uscis.gov/citizenship</a:t>
            </a:r>
            <a:endParaRPr lang="en-US" sz="2400" u="sng" dirty="0">
              <a:solidFill>
                <a:srgbClr val="002060"/>
              </a:solidFill>
            </a:endParaRPr>
          </a:p>
          <a:p>
            <a:endParaRPr lang="en-US" sz="2400" dirty="0"/>
          </a:p>
          <a:p>
            <a:r>
              <a:rPr lang="en-US" sz="2400" dirty="0"/>
              <a:t>Michigan Immigration Rights Center: Rights and support for immigrants </a:t>
            </a:r>
          </a:p>
          <a:p>
            <a:pPr marL="109728" indent="0">
              <a:buNone/>
            </a:pPr>
            <a:r>
              <a:rPr lang="en-US" sz="2400" dirty="0">
                <a:hlinkClick r:id="rId3"/>
              </a:rPr>
              <a:t>http://michiganimmigrant.org/</a:t>
            </a:r>
            <a:endParaRPr lang="en-US" sz="2400" dirty="0"/>
          </a:p>
          <a:p>
            <a:pPr marL="109728" indent="0">
              <a:buNone/>
            </a:pPr>
            <a:endParaRPr lang="en-US" sz="2400" dirty="0"/>
          </a:p>
          <a:p>
            <a:r>
              <a:rPr lang="en-US" sz="2400" dirty="0"/>
              <a:t>Marshall Adult Education: civics articles, biographies</a:t>
            </a:r>
          </a:p>
          <a:p>
            <a:pPr marL="109728" indent="0">
              <a:buNone/>
            </a:pPr>
            <a:r>
              <a:rPr lang="en-US" sz="2400" dirty="0"/>
              <a:t>http://resources.marshalladulteducation.org/</a:t>
            </a:r>
          </a:p>
        </p:txBody>
      </p:sp>
    </p:spTree>
    <p:extLst>
      <p:ext uri="{BB962C8B-B14F-4D97-AF65-F5344CB8AC3E}">
        <p14:creationId xmlns:p14="http://schemas.microsoft.com/office/powerpoint/2010/main" val="3102853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0"/>
            <a:ext cx="7772400" cy="4495800"/>
          </a:xfrm>
        </p:spPr>
        <p:txBody>
          <a:bodyPr>
            <a:normAutofit lnSpcReduction="10000"/>
          </a:bodyPr>
          <a:lstStyle/>
          <a:p>
            <a:pPr marL="109728" indent="0">
              <a:buNone/>
            </a:pPr>
            <a:endParaRPr lang="en-US" sz="1600" dirty="0"/>
          </a:p>
          <a:p>
            <a:r>
              <a:rPr lang="en-US" sz="2400" dirty="0">
                <a:solidFill>
                  <a:schemeClr val="accent1">
                    <a:lumMod val="50000"/>
                  </a:schemeClr>
                </a:solidFill>
                <a:hlinkClick r:id="rId2"/>
              </a:rPr>
              <a:t>www.Americaslibrary.gov</a:t>
            </a:r>
            <a:r>
              <a:rPr lang="en-US" sz="2400" dirty="0">
                <a:solidFill>
                  <a:schemeClr val="accent1">
                    <a:lumMod val="50000"/>
                  </a:schemeClr>
                </a:solidFill>
              </a:rPr>
              <a:t>  </a:t>
            </a:r>
            <a:r>
              <a:rPr lang="en-US" sz="2400" dirty="0"/>
              <a:t>Resources for American historical events, government etc. </a:t>
            </a:r>
          </a:p>
          <a:p>
            <a:endParaRPr lang="en-US" sz="2400" dirty="0"/>
          </a:p>
          <a:p>
            <a:pPr>
              <a:lnSpc>
                <a:spcPct val="110000"/>
              </a:lnSpc>
            </a:pPr>
            <a:r>
              <a:rPr lang="en-US" sz="2400" dirty="0">
                <a:solidFill>
                  <a:srgbClr val="0070C0"/>
                </a:solidFill>
                <a:hlinkClick r:id="rId3"/>
              </a:rPr>
              <a:t>www.Goverment.mrdonn.org</a:t>
            </a:r>
            <a:r>
              <a:rPr lang="en-US" sz="2400" dirty="0">
                <a:solidFill>
                  <a:srgbClr val="0070C0"/>
                </a:solidFill>
              </a:rPr>
              <a:t>   </a:t>
            </a:r>
            <a:r>
              <a:rPr lang="en-US" sz="2400" dirty="0"/>
              <a:t>Easy lesson plan ideas, power points and ideas, etc. </a:t>
            </a:r>
          </a:p>
          <a:p>
            <a:pPr marL="109728" indent="0">
              <a:buNone/>
            </a:pPr>
            <a:endParaRPr lang="en-US" sz="2400" dirty="0"/>
          </a:p>
          <a:p>
            <a:r>
              <a:rPr lang="en-US" sz="2400" u="sng" dirty="0">
                <a:solidFill>
                  <a:schemeClr val="accent6"/>
                </a:solidFill>
                <a:hlinkClick r:id="rId4"/>
              </a:rPr>
              <a:t>www.Ducksters.</a:t>
            </a:r>
            <a:r>
              <a:rPr lang="en-US" sz="2400" dirty="0">
                <a:solidFill>
                  <a:schemeClr val="accent6"/>
                </a:solidFill>
                <a:hlinkClick r:id="rId4"/>
              </a:rPr>
              <a:t>com</a:t>
            </a:r>
            <a:r>
              <a:rPr lang="en-US" sz="2400" dirty="0">
                <a:solidFill>
                  <a:schemeClr val="accent6"/>
                </a:solidFill>
              </a:rPr>
              <a:t>  </a:t>
            </a:r>
            <a:r>
              <a:rPr lang="en-US" sz="2400" dirty="0"/>
              <a:t>For advanced level: Historical articles, biographies, etc. </a:t>
            </a:r>
          </a:p>
          <a:p>
            <a:endParaRPr lang="en-US" sz="2400" dirty="0"/>
          </a:p>
          <a:p>
            <a:r>
              <a:rPr lang="en-US" sz="2400" dirty="0"/>
              <a:t>Burlington English -  Online software for English language learners</a:t>
            </a:r>
            <a:endParaRPr lang="en-US" sz="2000" dirty="0"/>
          </a:p>
        </p:txBody>
      </p:sp>
      <p:sp>
        <p:nvSpPr>
          <p:cNvPr id="5" name="Title 4">
            <a:extLst>
              <a:ext uri="{FF2B5EF4-FFF2-40B4-BE49-F238E27FC236}">
                <a16:creationId xmlns:a16="http://schemas.microsoft.com/office/drawing/2014/main" id="{5CFC086D-0A91-4A87-8876-F9D72D794E5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09058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086600" cy="1219200"/>
          </a:xfrm>
          <a:solidFill>
            <a:schemeClr val="bg1">
              <a:lumMod val="95000"/>
            </a:schemeClr>
          </a:solidFill>
        </p:spPr>
        <p:txBody>
          <a:bodyPr>
            <a:normAutofit/>
          </a:bodyPr>
          <a:lstStyle/>
          <a:p>
            <a:r>
              <a:rPr lang="en-US" sz="3600" u="sng" dirty="0"/>
              <a:t>Civics Resources: Books</a:t>
            </a:r>
          </a:p>
        </p:txBody>
      </p:sp>
      <p:sp>
        <p:nvSpPr>
          <p:cNvPr id="3" name="Content Placeholder 2"/>
          <p:cNvSpPr>
            <a:spLocks noGrp="1"/>
          </p:cNvSpPr>
          <p:nvPr>
            <p:ph idx="1"/>
          </p:nvPr>
        </p:nvSpPr>
        <p:spPr>
          <a:xfrm>
            <a:off x="685800" y="2362200"/>
            <a:ext cx="7772400" cy="3962400"/>
          </a:xfrm>
          <a:solidFill>
            <a:schemeClr val="bg1">
              <a:lumMod val="95000"/>
            </a:schemeClr>
          </a:solidFill>
        </p:spPr>
        <p:txBody>
          <a:bodyPr>
            <a:noAutofit/>
          </a:bodyPr>
          <a:lstStyle/>
          <a:p>
            <a:r>
              <a:rPr lang="en-US" sz="2400" b="1" i="1" dirty="0"/>
              <a:t>Voices of Freedom</a:t>
            </a:r>
            <a:r>
              <a:rPr lang="en-US" sz="2400" dirty="0"/>
              <a:t>, by Bill Bliss, Pearson Education, 2009.</a:t>
            </a:r>
            <a:endParaRPr lang="en-US" sz="2400" u="sng" dirty="0">
              <a:solidFill>
                <a:srgbClr val="002060"/>
              </a:solidFill>
            </a:endParaRPr>
          </a:p>
          <a:p>
            <a:endParaRPr lang="en-US" sz="2400" dirty="0"/>
          </a:p>
          <a:p>
            <a:r>
              <a:rPr lang="en-US" sz="2400" b="1" i="1" dirty="0"/>
              <a:t>Citizenship Now</a:t>
            </a:r>
            <a:r>
              <a:rPr lang="en-US" sz="2400" dirty="0"/>
              <a:t>, by Karen </a:t>
            </a:r>
            <a:r>
              <a:rPr lang="en-US" sz="2400" dirty="0" err="1"/>
              <a:t>Higleman</a:t>
            </a:r>
            <a:r>
              <a:rPr lang="en-US" sz="2400" dirty="0"/>
              <a:t>, McGraw-Hill. 2008.</a:t>
            </a:r>
          </a:p>
          <a:p>
            <a:pPr marL="109728" indent="0">
              <a:buNone/>
            </a:pPr>
            <a:endParaRPr lang="en-US" sz="2400" dirty="0"/>
          </a:p>
          <a:p>
            <a:r>
              <a:rPr lang="en-US" sz="2400" b="1" i="1" dirty="0"/>
              <a:t>Future U.S. Citizens</a:t>
            </a:r>
            <a:r>
              <a:rPr lang="en-US" sz="2400" dirty="0"/>
              <a:t>, Pearson Education, 2011.</a:t>
            </a:r>
          </a:p>
          <a:p>
            <a:r>
              <a:rPr lang="en-US" sz="2400" dirty="0"/>
              <a:t>Citizenship: Passing the Test, Lynne Weintraub, New Readers Press, 2016.</a:t>
            </a:r>
          </a:p>
        </p:txBody>
      </p:sp>
    </p:spTree>
    <p:extLst>
      <p:ext uri="{BB962C8B-B14F-4D97-AF65-F5344CB8AC3E}">
        <p14:creationId xmlns:p14="http://schemas.microsoft.com/office/powerpoint/2010/main" val="2477943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701502723"/>
              </p:ext>
            </p:extLst>
          </p:nvPr>
        </p:nvGraphicFramePr>
        <p:xfrm>
          <a:off x="632387" y="2252382"/>
          <a:ext cx="1280495" cy="1188720"/>
        </p:xfrm>
        <a:graphic>
          <a:graphicData uri="http://schemas.openxmlformats.org/presentationml/2006/ole">
            <mc:AlternateContent xmlns:mc="http://schemas.openxmlformats.org/markup-compatibility/2006">
              <mc:Choice xmlns:v="urn:schemas-microsoft-com:vml" Requires="v">
                <p:oleObj spid="_x0000_s7470" name="Picture" r:id="rId3" imgW="1471256" imgH="1379968" progId="Word.Picture.8">
                  <p:embed/>
                </p:oleObj>
              </mc:Choice>
              <mc:Fallback>
                <p:oleObj name="Picture" r:id="rId3" imgW="1471256" imgH="1379968" progId="Word.Picture.8">
                  <p:embed/>
                  <p:pic>
                    <p:nvPicPr>
                      <p:cNvPr id="0" name="Object 3"/>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32387" y="2252382"/>
                        <a:ext cx="1280495" cy="1188720"/>
                      </a:xfrm>
                      <a:prstGeom prst="rect">
                        <a:avLst/>
                      </a:prstGeom>
                      <a:noFill/>
                      <a:ln>
                        <a:noFill/>
                      </a:ln>
                      <a:extLst/>
                    </p:spPr>
                  </p:pic>
                </p:oleObj>
              </mc:Fallback>
            </mc:AlternateContent>
          </a:graphicData>
        </a:graphic>
      </p:graphicFrame>
      <p:sp>
        <p:nvSpPr>
          <p:cNvPr id="2" name="Title 1"/>
          <p:cNvSpPr>
            <a:spLocks noGrp="1"/>
          </p:cNvSpPr>
          <p:nvPr>
            <p:ph type="title"/>
          </p:nvPr>
        </p:nvSpPr>
        <p:spPr>
          <a:xfrm>
            <a:off x="457200" y="914400"/>
            <a:ext cx="8229600" cy="1066800"/>
          </a:xfrm>
        </p:spPr>
        <p:txBody>
          <a:bodyPr>
            <a:normAutofit/>
          </a:bodyPr>
          <a:lstStyle/>
          <a:p>
            <a:pPr algn="ctr"/>
            <a:r>
              <a:rPr lang="en-US" i="1" dirty="0"/>
              <a:t>Thank you for viewing!</a:t>
            </a:r>
            <a:endParaRPr lang="en-US" dirty="0"/>
          </a:p>
        </p:txBody>
      </p:sp>
      <p:sp>
        <p:nvSpPr>
          <p:cNvPr id="3" name="Content Placeholder 2"/>
          <p:cNvSpPr>
            <a:spLocks noGrp="1"/>
          </p:cNvSpPr>
          <p:nvPr>
            <p:ph idx="1"/>
          </p:nvPr>
        </p:nvSpPr>
        <p:spPr>
          <a:xfrm>
            <a:off x="441960" y="1968426"/>
            <a:ext cx="7482840" cy="4191000"/>
          </a:xfrm>
        </p:spPr>
        <p:txBody>
          <a:bodyPr>
            <a:normAutofit/>
          </a:bodyPr>
          <a:lstStyle/>
          <a:p>
            <a:pPr marL="109728" indent="0" algn="ctr">
              <a:buNone/>
            </a:pPr>
            <a:r>
              <a:rPr lang="en-US" sz="3200" dirty="0"/>
              <a:t>		</a:t>
            </a:r>
          </a:p>
          <a:p>
            <a:pPr marL="109728" indent="0" algn="ctr">
              <a:buNone/>
            </a:pPr>
            <a:r>
              <a:rPr lang="en-US" sz="3200" b="1" dirty="0">
                <a:ln>
                  <a:solidFill>
                    <a:schemeClr val="tx1"/>
                  </a:solidFill>
                </a:ln>
                <a:latin typeface="Bradley Hand ITC" panose="03070402050302030203" pitchFamily="66" charset="0"/>
              </a:rPr>
              <a:t>ESL Professional Advisory Committee</a:t>
            </a:r>
          </a:p>
          <a:p>
            <a:pPr marL="109728" indent="0">
              <a:buNone/>
            </a:pPr>
            <a:endParaRPr lang="en-US" sz="2400" dirty="0"/>
          </a:p>
          <a:p>
            <a:pPr marL="109728" indent="0">
              <a:buNone/>
            </a:pPr>
            <a:endParaRPr lang="en-US" sz="3200" b="1" dirty="0"/>
          </a:p>
          <a:p>
            <a:pPr marL="109728" indent="0" algn="ctr">
              <a:buNone/>
            </a:pPr>
            <a:r>
              <a:rPr lang="en-US" sz="3200" dirty="0"/>
              <a:t>Facebook and Twitter!</a:t>
            </a:r>
          </a:p>
          <a:p>
            <a:pPr marL="109728" indent="0" algn="ctr">
              <a:buNone/>
            </a:pPr>
            <a:r>
              <a:rPr lang="en-US" sz="3200" dirty="0">
                <a:solidFill>
                  <a:schemeClr val="accent1"/>
                </a:solidFill>
                <a:hlinkClick r:id="rId5"/>
              </a:rPr>
              <a:t>www.eslpac.weebly.com</a:t>
            </a:r>
            <a:r>
              <a:rPr lang="en-US" sz="3200" dirty="0">
                <a:solidFill>
                  <a:schemeClr val="accent1"/>
                </a:solidFill>
              </a:rPr>
              <a:t> </a:t>
            </a:r>
          </a:p>
          <a:p>
            <a:pPr marL="109728" indent="0" algn="ctr">
              <a:buNone/>
            </a:pPr>
            <a:r>
              <a:rPr lang="en-US" sz="3200" dirty="0">
                <a:solidFill>
                  <a:schemeClr val="accent1"/>
                </a:solidFill>
                <a:hlinkClick r:id="rId6"/>
              </a:rPr>
              <a:t>mieslpac@gmail.com</a:t>
            </a:r>
            <a:endParaRPr lang="en-US" sz="3200" dirty="0">
              <a:solidFill>
                <a:schemeClr val="accent1"/>
              </a:solidFill>
            </a:endParaRPr>
          </a:p>
          <a:p>
            <a:pPr marL="109728" indent="0">
              <a:buNone/>
            </a:pPr>
            <a:endParaRPr lang="en-US" sz="2400" dirty="0"/>
          </a:p>
        </p:txBody>
      </p:sp>
      <p:sp>
        <p:nvSpPr>
          <p:cNvPr id="4" name="WordArt 3"/>
          <p:cNvSpPr>
            <a:spLocks noChangeArrowheads="1" noChangeShapeType="1" noTextEdit="1"/>
          </p:cNvSpPr>
          <p:nvPr/>
        </p:nvSpPr>
        <p:spPr bwMode="auto">
          <a:xfrm>
            <a:off x="407895" y="1968762"/>
            <a:ext cx="1729478" cy="1371600"/>
          </a:xfrm>
          <a:prstGeom prst="rect">
            <a:avLst/>
          </a:prstGeom>
          <a:ln>
            <a:noFill/>
          </a:ln>
          <a:extLst>
            <a:ext uri="{AF507438-7753-43E0-B8FC-AC1667EBCBE1}">
              <a14:hiddenEffects xmlns:a14="http://schemas.microsoft.com/office/drawing/2010/main">
                <a:effectLst/>
              </a14:hiddenEffects>
            </a:ext>
          </a:extLst>
        </p:spPr>
        <p:txBody>
          <a:bodyPr wrap="none" fromWordArt="1">
            <a:prstTxWarp prst="textArchUpPour">
              <a:avLst>
                <a:gd name="adj1" fmla="val 10800000"/>
                <a:gd name="adj2" fmla="val 50000"/>
              </a:avLst>
            </a:prstTxWarp>
          </a:bodyPr>
          <a:lstStyle/>
          <a:p>
            <a:pPr algn="ctr" rtl="0">
              <a:buNone/>
            </a:pPr>
            <a:r>
              <a:rPr lang="en-US" sz="2000" b="1" kern="10" spc="0" dirty="0">
                <a:ln w="3175">
                  <a:solidFill>
                    <a:srgbClr val="000000"/>
                  </a:solidFill>
                  <a:round/>
                  <a:headEnd/>
                  <a:tailEnd/>
                </a:ln>
                <a:solidFill>
                  <a:srgbClr val="66FFFF">
                    <a:alpha val="50000"/>
                  </a:srgbClr>
                </a:solidFill>
                <a:effectLst/>
                <a:latin typeface="Comic Sans MS"/>
              </a:rPr>
              <a:t>  Michigan   </a:t>
            </a:r>
          </a:p>
        </p:txBody>
      </p:sp>
      <p:sp>
        <p:nvSpPr>
          <p:cNvPr id="7" name="Oval 6">
            <a:extLst>
              <a:ext uri="{FF2B5EF4-FFF2-40B4-BE49-F238E27FC236}">
                <a16:creationId xmlns:a16="http://schemas.microsoft.com/office/drawing/2014/main" id="{A90A7604-2AB2-4156-8EBE-F38E3F3F12D7}"/>
              </a:ext>
            </a:extLst>
          </p:cNvPr>
          <p:cNvSpPr/>
          <p:nvPr/>
        </p:nvSpPr>
        <p:spPr>
          <a:xfrm>
            <a:off x="724162" y="2340685"/>
            <a:ext cx="1097280" cy="10121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581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581400" y="1143000"/>
            <a:ext cx="5033180" cy="3046988"/>
          </a:xfrm>
          <a:prstGeom prst="rect">
            <a:avLst/>
          </a:prstGeom>
          <a:noFill/>
        </p:spPr>
        <p:txBody>
          <a:bodyPr wrap="square" rtlCol="0">
            <a:spAutoFit/>
          </a:bodyPr>
          <a:lstStyle/>
          <a:p>
            <a:pPr algn="ctr"/>
            <a:r>
              <a:rPr lang="en-US" sz="3200" dirty="0"/>
              <a:t>5) Comments</a:t>
            </a:r>
          </a:p>
          <a:p>
            <a:pPr algn="ctr"/>
            <a:r>
              <a:rPr lang="en-US" sz="3200" dirty="0"/>
              <a:t>And </a:t>
            </a:r>
          </a:p>
          <a:p>
            <a:pPr algn="ctr"/>
            <a:r>
              <a:rPr lang="en-US" sz="3200" dirty="0"/>
              <a:t>Suggestions</a:t>
            </a:r>
          </a:p>
          <a:p>
            <a:pPr algn="ctr"/>
            <a:endParaRPr lang="en-US" sz="3200" dirty="0"/>
          </a:p>
          <a:p>
            <a:pPr algn="ctr"/>
            <a:r>
              <a:rPr lang="en-US" sz="3200" dirty="0"/>
              <a:t>send to</a:t>
            </a:r>
          </a:p>
          <a:p>
            <a:pPr algn="ctr"/>
            <a:r>
              <a:rPr lang="en-US" sz="3200" dirty="0"/>
              <a:t>mieslpac@gmail.com </a:t>
            </a:r>
          </a:p>
        </p:txBody>
      </p:sp>
      <p:pic>
        <p:nvPicPr>
          <p:cNvPr id="4" name="Picture 3">
            <a:extLst>
              <a:ext uri="{FF2B5EF4-FFF2-40B4-BE49-F238E27FC236}">
                <a16:creationId xmlns:a16="http://schemas.microsoft.com/office/drawing/2014/main" id="{7BBEC41A-7C5A-40EE-9ABF-FBFB4AB34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0" y="2362200"/>
            <a:ext cx="2692400" cy="3657600"/>
          </a:xfrm>
          <a:prstGeom prst="rect">
            <a:avLst/>
          </a:prstGeom>
        </p:spPr>
      </p:pic>
    </p:spTree>
    <p:extLst>
      <p:ext uri="{BB962C8B-B14F-4D97-AF65-F5344CB8AC3E}">
        <p14:creationId xmlns:p14="http://schemas.microsoft.com/office/powerpoint/2010/main" val="42880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5638800" cy="1066800"/>
          </a:xfrm>
        </p:spPr>
        <p:txBody>
          <a:bodyPr>
            <a:normAutofit/>
          </a:bodyPr>
          <a:lstStyle/>
          <a:p>
            <a:pPr algn="ctr"/>
            <a:r>
              <a:rPr lang="en-US" dirty="0"/>
              <a:t>2) </a:t>
            </a:r>
            <a:r>
              <a:rPr lang="en-US" u="sng" dirty="0"/>
              <a:t>Civics Integration</a:t>
            </a:r>
          </a:p>
        </p:txBody>
      </p:sp>
      <p:sp>
        <p:nvSpPr>
          <p:cNvPr id="3" name="Content Placeholder 2"/>
          <p:cNvSpPr>
            <a:spLocks noGrp="1"/>
          </p:cNvSpPr>
          <p:nvPr>
            <p:ph idx="1"/>
          </p:nvPr>
        </p:nvSpPr>
        <p:spPr>
          <a:xfrm>
            <a:off x="990600" y="3327974"/>
            <a:ext cx="7162800" cy="2310826"/>
          </a:xfrm>
          <a:ln w="28575">
            <a:solidFill>
              <a:srgbClr val="0070C0"/>
            </a:solidFill>
          </a:ln>
        </p:spPr>
        <p:txBody>
          <a:bodyPr>
            <a:normAutofit/>
          </a:bodyPr>
          <a:lstStyle/>
          <a:p>
            <a:pPr marL="0" indent="0">
              <a:spcBef>
                <a:spcPts val="1200"/>
              </a:spcBef>
              <a:buNone/>
            </a:pPr>
            <a:r>
              <a:rPr lang="en-US" sz="3200" dirty="0">
                <a:ln>
                  <a:solidFill>
                    <a:schemeClr val="accent1"/>
                  </a:solidFill>
                </a:ln>
                <a:solidFill>
                  <a:srgbClr val="0070C0"/>
                </a:solidFill>
              </a:rPr>
              <a:t>   ESL services must help participants   </a:t>
            </a:r>
          </a:p>
          <a:p>
            <a:pPr marL="0" indent="0">
              <a:buNone/>
            </a:pPr>
            <a:r>
              <a:rPr lang="en-US" sz="3200" dirty="0">
                <a:ln>
                  <a:solidFill>
                    <a:schemeClr val="accent1"/>
                  </a:solidFill>
                </a:ln>
                <a:solidFill>
                  <a:srgbClr val="0070C0"/>
                </a:solidFill>
              </a:rPr>
              <a:t>   gain the skills needed to function  </a:t>
            </a:r>
          </a:p>
          <a:p>
            <a:pPr marL="0" indent="0">
              <a:buNone/>
            </a:pPr>
            <a:r>
              <a:rPr lang="en-US" sz="3200" dirty="0">
                <a:ln>
                  <a:solidFill>
                    <a:schemeClr val="accent1"/>
                  </a:solidFill>
                </a:ln>
                <a:solidFill>
                  <a:srgbClr val="0070C0"/>
                </a:solidFill>
              </a:rPr>
              <a:t>   effectively as parents, workers, and </a:t>
            </a:r>
          </a:p>
          <a:p>
            <a:pPr marL="0" indent="0">
              <a:buNone/>
            </a:pPr>
            <a:r>
              <a:rPr lang="en-US" sz="3200" dirty="0">
                <a:ln>
                  <a:solidFill>
                    <a:schemeClr val="accent1"/>
                  </a:solidFill>
                </a:ln>
                <a:solidFill>
                  <a:srgbClr val="0070C0"/>
                </a:solidFill>
              </a:rPr>
              <a:t>   citizens in the United States. </a:t>
            </a:r>
          </a:p>
        </p:txBody>
      </p:sp>
      <p:pic>
        <p:nvPicPr>
          <p:cNvPr id="7" name="Picture 6">
            <a:extLst>
              <a:ext uri="{FF2B5EF4-FFF2-40B4-BE49-F238E27FC236}">
                <a16:creationId xmlns:a16="http://schemas.microsoft.com/office/drawing/2014/main" id="{93FF0171-6E9B-400B-83A7-5E8F29100E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7400" y="813375"/>
            <a:ext cx="2438400" cy="1777425"/>
          </a:xfrm>
          <a:prstGeom prst="rect">
            <a:avLst/>
          </a:prstGeom>
          <a:solidFill>
            <a:schemeClr val="bg1">
              <a:lumMod val="95000"/>
            </a:schemeClr>
          </a:solidFill>
          <a:ln w="28575">
            <a:solidFill>
              <a:srgbClr val="0070C0"/>
            </a:solidFill>
          </a:ln>
        </p:spPr>
      </p:pic>
      <p:sp>
        <p:nvSpPr>
          <p:cNvPr id="9" name="TextBox 8">
            <a:extLst>
              <a:ext uri="{FF2B5EF4-FFF2-40B4-BE49-F238E27FC236}">
                <a16:creationId xmlns:a16="http://schemas.microsoft.com/office/drawing/2014/main" id="{3199FDAF-283E-415C-8891-807C871DA333}"/>
              </a:ext>
            </a:extLst>
          </p:cNvPr>
          <p:cNvSpPr txBox="1"/>
          <p:nvPr/>
        </p:nvSpPr>
        <p:spPr>
          <a:xfrm>
            <a:off x="1143000" y="2463225"/>
            <a:ext cx="2832827" cy="584775"/>
          </a:xfrm>
          <a:prstGeom prst="rect">
            <a:avLst/>
          </a:prstGeom>
          <a:noFill/>
        </p:spPr>
        <p:txBody>
          <a:bodyPr wrap="none" rtlCol="0">
            <a:spAutoFit/>
          </a:bodyPr>
          <a:lstStyle/>
          <a:p>
            <a:r>
              <a:rPr lang="en-US" sz="3200" dirty="0">
                <a:ln>
                  <a:solidFill>
                    <a:schemeClr val="accent1"/>
                  </a:solidFill>
                </a:ln>
                <a:latin typeface="+mj-lt"/>
              </a:rPr>
              <a:t>Federal </a:t>
            </a:r>
            <a:r>
              <a:rPr lang="en-US" sz="3200" dirty="0" err="1">
                <a:ln>
                  <a:solidFill>
                    <a:schemeClr val="accent1"/>
                  </a:solidFill>
                </a:ln>
                <a:latin typeface="+mj-lt"/>
              </a:rPr>
              <a:t>WIOA</a:t>
            </a:r>
            <a:r>
              <a:rPr lang="en-US" sz="3200" dirty="0">
                <a:ln>
                  <a:solidFill>
                    <a:schemeClr val="accent1"/>
                  </a:solidFill>
                </a:ln>
                <a:latin typeface="+mj-lt"/>
              </a:rPr>
              <a:t>:</a:t>
            </a:r>
          </a:p>
        </p:txBody>
      </p:sp>
    </p:spTree>
    <p:extLst>
      <p:ext uri="{BB962C8B-B14F-4D97-AF65-F5344CB8AC3E}">
        <p14:creationId xmlns:p14="http://schemas.microsoft.com/office/powerpoint/2010/main" val="156625301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2362200"/>
          </a:xfrm>
        </p:spPr>
        <p:txBody>
          <a:bodyPr>
            <a:normAutofit fontScale="90000"/>
          </a:bodyPr>
          <a:lstStyle/>
          <a:p>
            <a:pPr algn="ctr"/>
            <a:r>
              <a:rPr lang="en-US" dirty="0">
                <a:solidFill>
                  <a:prstClr val="black">
                    <a:lumMod val="85000"/>
                    <a:lumOff val="15000"/>
                  </a:prstClr>
                </a:solidFill>
              </a:rPr>
              <a:t>Integrated English Literacy </a:t>
            </a:r>
            <a:br>
              <a:rPr lang="en-US" dirty="0">
                <a:solidFill>
                  <a:prstClr val="black">
                    <a:lumMod val="85000"/>
                    <a:lumOff val="15000"/>
                  </a:prstClr>
                </a:solidFill>
              </a:rPr>
            </a:br>
            <a:r>
              <a:rPr lang="en-US" dirty="0">
                <a:solidFill>
                  <a:prstClr val="black">
                    <a:lumMod val="85000"/>
                    <a:lumOff val="15000"/>
                  </a:prstClr>
                </a:solidFill>
              </a:rPr>
              <a:t>and Civics Education (</a:t>
            </a:r>
            <a:r>
              <a:rPr lang="en-US" dirty="0" err="1">
                <a:solidFill>
                  <a:prstClr val="black">
                    <a:lumMod val="85000"/>
                    <a:lumOff val="15000"/>
                  </a:prstClr>
                </a:solidFill>
              </a:rPr>
              <a:t>IELCE</a:t>
            </a:r>
            <a:r>
              <a:rPr lang="en-US" dirty="0">
                <a:solidFill>
                  <a:prstClr val="black">
                    <a:lumMod val="85000"/>
                    <a:lumOff val="15000"/>
                  </a:prstClr>
                </a:solidFill>
              </a:rPr>
              <a:t>)</a:t>
            </a:r>
            <a:br>
              <a:rPr lang="en-US" sz="3600" dirty="0">
                <a:solidFill>
                  <a:prstClr val="black">
                    <a:lumMod val="85000"/>
                    <a:lumOff val="15000"/>
                  </a:prstClr>
                </a:solidFill>
              </a:rPr>
            </a:br>
            <a:br>
              <a:rPr lang="en-US" sz="3600" dirty="0">
                <a:solidFill>
                  <a:prstClr val="black">
                    <a:lumMod val="85000"/>
                    <a:lumOff val="15000"/>
                  </a:prstClr>
                </a:solidFill>
              </a:rPr>
            </a:br>
            <a:r>
              <a:rPr lang="en-US" sz="3600" dirty="0">
                <a:solidFill>
                  <a:prstClr val="black">
                    <a:lumMod val="85000"/>
                    <a:lumOff val="15000"/>
                  </a:prstClr>
                </a:solidFill>
                <a:latin typeface="+mn-lt"/>
              </a:rPr>
              <a:t>Services must include instruction in: </a:t>
            </a:r>
            <a:br>
              <a:rPr lang="en-US" sz="3600" dirty="0">
                <a:solidFill>
                  <a:prstClr val="black">
                    <a:lumMod val="85000"/>
                    <a:lumOff val="15000"/>
                  </a:prstClr>
                </a:solidFill>
              </a:rPr>
            </a:br>
            <a:endParaRPr lang="en-US" sz="3600" dirty="0"/>
          </a:p>
        </p:txBody>
      </p:sp>
      <p:sp>
        <p:nvSpPr>
          <p:cNvPr id="3" name="Content Placeholder 2"/>
          <p:cNvSpPr>
            <a:spLocks noGrp="1"/>
          </p:cNvSpPr>
          <p:nvPr>
            <p:ph idx="1"/>
          </p:nvPr>
        </p:nvSpPr>
        <p:spPr>
          <a:xfrm>
            <a:off x="1338574" y="3217825"/>
            <a:ext cx="4715164" cy="1310005"/>
          </a:xfrm>
        </p:spPr>
        <p:txBody>
          <a:bodyPr>
            <a:normAutofit/>
          </a:bodyPr>
          <a:lstStyle/>
          <a:p>
            <a:pPr marL="411480" marR="11206" lvl="1" indent="0">
              <a:lnSpc>
                <a:spcPct val="114000"/>
              </a:lnSpc>
              <a:spcBef>
                <a:spcPts val="0"/>
              </a:spcBef>
              <a:buClr>
                <a:prstClr val="black">
                  <a:lumMod val="85000"/>
                  <a:lumOff val="15000"/>
                </a:prstClr>
              </a:buClr>
              <a:buNone/>
              <a:tabLst>
                <a:tab pos="313221" algn="l"/>
              </a:tabLst>
            </a:pPr>
            <a:r>
              <a:rPr lang="en-US" sz="3200" dirty="0">
                <a:solidFill>
                  <a:srgbClr val="0070C0"/>
                </a:solidFill>
              </a:rPr>
              <a:t>Literacy and English language acquisition</a:t>
            </a:r>
          </a:p>
        </p:txBody>
      </p:sp>
      <p:sp>
        <p:nvSpPr>
          <p:cNvPr id="5" name="Content Placeholder 2">
            <a:extLst>
              <a:ext uri="{FF2B5EF4-FFF2-40B4-BE49-F238E27FC236}">
                <a16:creationId xmlns:a16="http://schemas.microsoft.com/office/drawing/2014/main" id="{C8D9BDB0-C9EE-468E-9A6B-F9224E3AD48B}"/>
              </a:ext>
            </a:extLst>
          </p:cNvPr>
          <p:cNvSpPr txBox="1">
            <a:spLocks/>
          </p:cNvSpPr>
          <p:nvPr/>
        </p:nvSpPr>
        <p:spPr>
          <a:xfrm>
            <a:off x="1338574" y="3217825"/>
            <a:ext cx="5791200" cy="203962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marR="11206" lvl="1" indent="0">
              <a:lnSpc>
                <a:spcPct val="114000"/>
              </a:lnSpc>
              <a:spcBef>
                <a:spcPts val="0"/>
              </a:spcBef>
              <a:buClr>
                <a:prstClr val="black">
                  <a:lumMod val="85000"/>
                  <a:lumOff val="15000"/>
                </a:prstClr>
              </a:buClr>
              <a:buFont typeface="Georgia"/>
              <a:buNone/>
              <a:tabLst>
                <a:tab pos="313221" algn="l"/>
              </a:tabLst>
            </a:pPr>
            <a:r>
              <a:rPr lang="en-US" sz="3200" dirty="0">
                <a:solidFill>
                  <a:srgbClr val="0070C0"/>
                </a:solidFill>
              </a:rPr>
              <a:t>Rights and responsibilities of citizenship and civic participation</a:t>
            </a:r>
          </a:p>
        </p:txBody>
      </p:sp>
      <p:sp>
        <p:nvSpPr>
          <p:cNvPr id="6" name="Content Placeholder 2">
            <a:extLst>
              <a:ext uri="{FF2B5EF4-FFF2-40B4-BE49-F238E27FC236}">
                <a16:creationId xmlns:a16="http://schemas.microsoft.com/office/drawing/2014/main" id="{0A155BB1-2F20-4D6D-B05C-4E6502190CD1}"/>
              </a:ext>
            </a:extLst>
          </p:cNvPr>
          <p:cNvSpPr txBox="1">
            <a:spLocks/>
          </p:cNvSpPr>
          <p:nvPr/>
        </p:nvSpPr>
        <p:spPr>
          <a:xfrm>
            <a:off x="1373055" y="3229468"/>
            <a:ext cx="5334000" cy="1201419"/>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marR="11206" lvl="1" indent="0">
              <a:lnSpc>
                <a:spcPct val="114000"/>
              </a:lnSpc>
              <a:spcBef>
                <a:spcPts val="0"/>
              </a:spcBef>
              <a:buClr>
                <a:prstClr val="black">
                  <a:lumMod val="85000"/>
                  <a:lumOff val="15000"/>
                </a:prstClr>
              </a:buClr>
              <a:buFont typeface="Georgia"/>
              <a:buNone/>
              <a:tabLst>
                <a:tab pos="313221" algn="l"/>
              </a:tabLst>
            </a:pPr>
            <a:r>
              <a:rPr lang="en-US" sz="3200" dirty="0">
                <a:solidFill>
                  <a:srgbClr val="0070C0"/>
                </a:solidFill>
              </a:rPr>
              <a:t>Workforce Training</a:t>
            </a:r>
          </a:p>
        </p:txBody>
      </p:sp>
      <p:sp>
        <p:nvSpPr>
          <p:cNvPr id="4" name="Rectangle 3">
            <a:extLst>
              <a:ext uri="{FF2B5EF4-FFF2-40B4-BE49-F238E27FC236}">
                <a16:creationId xmlns:a16="http://schemas.microsoft.com/office/drawing/2014/main" id="{C7734B11-C763-4377-B252-211613A90BA0}"/>
              </a:ext>
            </a:extLst>
          </p:cNvPr>
          <p:cNvSpPr/>
          <p:nvPr/>
        </p:nvSpPr>
        <p:spPr>
          <a:xfrm>
            <a:off x="1114425" y="2426262"/>
            <a:ext cx="6897508" cy="32766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1FB30D1-51EF-4586-B947-72072EDD46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3276" y="3961215"/>
            <a:ext cx="1938657" cy="1610610"/>
          </a:xfrm>
          <a:prstGeom prst="rect">
            <a:avLst/>
          </a:prstGeom>
        </p:spPr>
      </p:pic>
    </p:spTree>
    <p:extLst>
      <p:ext uri="{BB962C8B-B14F-4D97-AF65-F5344CB8AC3E}">
        <p14:creationId xmlns:p14="http://schemas.microsoft.com/office/powerpoint/2010/main" val="28783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5"/>
                                        </p:tgtEl>
                                      </p:cBhvr>
                                    </p:animEffect>
                                    <p:anim calcmode="lin" valueType="num">
                                      <p:cBhvr>
                                        <p:cTn id="19" dur="1000"/>
                                        <p:tgtEl>
                                          <p:spTgt spid="5"/>
                                        </p:tgtEl>
                                        <p:attrNameLst>
                                          <p:attrName>ppt_x</p:attrName>
                                        </p:attrNameLst>
                                      </p:cBhvr>
                                      <p:tavLst>
                                        <p:tav tm="0">
                                          <p:val>
                                            <p:strVal val="ppt_x"/>
                                          </p:val>
                                        </p:tav>
                                        <p:tav tm="100000">
                                          <p:val>
                                            <p:strVal val="ppt_x"/>
                                          </p:val>
                                        </p:tav>
                                      </p:tavLst>
                                    </p:anim>
                                    <p:anim calcmode="lin" valueType="num">
                                      <p:cBhvr>
                                        <p:cTn id="20" dur="1000"/>
                                        <p:tgtEl>
                                          <p:spTgt spid="5"/>
                                        </p:tgtEl>
                                        <p:attrNameLst>
                                          <p:attrName>ppt_y</p:attrName>
                                        </p:attrNameLst>
                                      </p:cBhvr>
                                      <p:tavLst>
                                        <p:tav tm="0">
                                          <p:val>
                                            <p:strVal val="ppt_y"/>
                                          </p:val>
                                        </p:tav>
                                        <p:tav tm="100000">
                                          <p:val>
                                            <p:strVal val="ppt_y+.1"/>
                                          </p:val>
                                        </p:tav>
                                      </p:tavLst>
                                    </p:anim>
                                    <p:set>
                                      <p:cBhvr>
                                        <p:cTn id="21" dur="1" fill="hold">
                                          <p:stCondLst>
                                            <p:cond delay="999"/>
                                          </p:stCondLst>
                                        </p:cTn>
                                        <p:tgtEl>
                                          <p:spTgt spid="5"/>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228C40-E929-4C97-BA7A-AEE230FAA70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0" y="457200"/>
            <a:ext cx="5715000" cy="4343400"/>
          </a:xfrm>
          <a:prstGeom prst="rect">
            <a:avLst/>
          </a:prstGeom>
          <a:solidFill>
            <a:schemeClr val="bg1">
              <a:lumMod val="95000"/>
            </a:schemeClr>
          </a:solidFill>
        </p:spPr>
      </p:pic>
      <p:sp>
        <p:nvSpPr>
          <p:cNvPr id="3" name="Content Placeholder 2"/>
          <p:cNvSpPr>
            <a:spLocks noGrp="1"/>
          </p:cNvSpPr>
          <p:nvPr>
            <p:ph idx="1"/>
          </p:nvPr>
        </p:nvSpPr>
        <p:spPr>
          <a:xfrm>
            <a:off x="1219200" y="3886200"/>
            <a:ext cx="7391400" cy="1295400"/>
          </a:xfrm>
        </p:spPr>
        <p:txBody>
          <a:bodyPr>
            <a:normAutofit/>
          </a:bodyPr>
          <a:lstStyle/>
          <a:p>
            <a:pPr marL="109728" indent="0">
              <a:buNone/>
            </a:pPr>
            <a:r>
              <a:rPr lang="en-US" sz="3200" dirty="0"/>
              <a:t>From 2009-2014, over 4.2 million people were naturalized</a:t>
            </a:r>
          </a:p>
          <a:p>
            <a:pPr marL="109728" indent="0">
              <a:buNone/>
            </a:pPr>
            <a:endParaRPr lang="en-US" dirty="0"/>
          </a:p>
        </p:txBody>
      </p:sp>
      <p:sp>
        <p:nvSpPr>
          <p:cNvPr id="2" name="TextBox 1">
            <a:extLst>
              <a:ext uri="{FF2B5EF4-FFF2-40B4-BE49-F238E27FC236}">
                <a16:creationId xmlns:a16="http://schemas.microsoft.com/office/drawing/2014/main" id="{84038D80-8DFF-41F4-9A09-F684F366A2CF}"/>
              </a:ext>
            </a:extLst>
          </p:cNvPr>
          <p:cNvSpPr txBox="1"/>
          <p:nvPr/>
        </p:nvSpPr>
        <p:spPr>
          <a:xfrm>
            <a:off x="1295400" y="3886200"/>
            <a:ext cx="7010400" cy="1846659"/>
          </a:xfrm>
          <a:prstGeom prst="rect">
            <a:avLst/>
          </a:prstGeom>
          <a:noFill/>
        </p:spPr>
        <p:txBody>
          <a:bodyPr wrap="square" rtlCol="0">
            <a:spAutoFit/>
          </a:bodyPr>
          <a:lstStyle/>
          <a:p>
            <a:r>
              <a:rPr lang="en-US" sz="3200" dirty="0"/>
              <a:t>Promotes instruction and training about the rights and responsibilities of U.S. citizenship</a:t>
            </a:r>
          </a:p>
          <a:p>
            <a:endParaRPr lang="en-US" dirty="0"/>
          </a:p>
        </p:txBody>
      </p:sp>
      <p:sp>
        <p:nvSpPr>
          <p:cNvPr id="4" name="TextBox 3">
            <a:extLst>
              <a:ext uri="{FF2B5EF4-FFF2-40B4-BE49-F238E27FC236}">
                <a16:creationId xmlns:a16="http://schemas.microsoft.com/office/drawing/2014/main" id="{8094C4BF-1414-4DC0-B131-8124DF008898}"/>
              </a:ext>
            </a:extLst>
          </p:cNvPr>
          <p:cNvSpPr txBox="1"/>
          <p:nvPr/>
        </p:nvSpPr>
        <p:spPr>
          <a:xfrm>
            <a:off x="1295400" y="3925232"/>
            <a:ext cx="7086600" cy="1846659"/>
          </a:xfrm>
          <a:prstGeom prst="rect">
            <a:avLst/>
          </a:prstGeom>
          <a:noFill/>
        </p:spPr>
        <p:txBody>
          <a:bodyPr wrap="square" rtlCol="0">
            <a:spAutoFit/>
          </a:bodyPr>
          <a:lstStyle/>
          <a:p>
            <a:r>
              <a:rPr lang="en-US" sz="3200" dirty="0"/>
              <a:t>Provides permanent residents with information and other tools for integration into American culture </a:t>
            </a:r>
          </a:p>
          <a:p>
            <a:endParaRPr lang="en-US" dirty="0"/>
          </a:p>
        </p:txBody>
      </p:sp>
    </p:spTree>
    <p:extLst>
      <p:ext uri="{BB962C8B-B14F-4D97-AF65-F5344CB8AC3E}">
        <p14:creationId xmlns:p14="http://schemas.microsoft.com/office/powerpoint/2010/main" val="294023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2" grpId="0"/>
      <p:bldP spid="2" grpId="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962400"/>
            <a:ext cx="7674429" cy="2220218"/>
          </a:xfrm>
        </p:spPr>
        <p:txBody>
          <a:bodyPr>
            <a:normAutofit fontScale="92500"/>
          </a:bodyPr>
          <a:lstStyle/>
          <a:p>
            <a:pPr marL="704088" lvl="2" indent="0">
              <a:buNone/>
            </a:pPr>
            <a:r>
              <a:rPr lang="en-US" sz="3200" b="1" dirty="0">
                <a:solidFill>
                  <a:srgbClr val="0070C0"/>
                </a:solidFill>
              </a:rPr>
              <a:t>Emphasizes the founding principles of American democracy and the rights and responsibilities of U.S. citizenship</a:t>
            </a:r>
          </a:p>
          <a:p>
            <a:pPr marL="704088" lvl="2" indent="0">
              <a:buNone/>
            </a:pPr>
            <a:endParaRPr lang="en-US" sz="3200" dirty="0">
              <a:solidFill>
                <a:srgbClr val="0070C0"/>
              </a:solidFill>
            </a:endParaRPr>
          </a:p>
        </p:txBody>
      </p:sp>
      <p:sp>
        <p:nvSpPr>
          <p:cNvPr id="2" name="TextBox 1">
            <a:extLst>
              <a:ext uri="{FF2B5EF4-FFF2-40B4-BE49-F238E27FC236}">
                <a16:creationId xmlns:a16="http://schemas.microsoft.com/office/drawing/2014/main" id="{4041E877-A622-4D0D-B467-B30C692D03B6}"/>
              </a:ext>
            </a:extLst>
          </p:cNvPr>
          <p:cNvSpPr txBox="1"/>
          <p:nvPr/>
        </p:nvSpPr>
        <p:spPr>
          <a:xfrm>
            <a:off x="1676400" y="1474948"/>
            <a:ext cx="2743200" cy="1754326"/>
          </a:xfrm>
          <a:prstGeom prst="rect">
            <a:avLst/>
          </a:prstGeom>
          <a:noFill/>
        </p:spPr>
        <p:txBody>
          <a:bodyPr wrap="square" rtlCol="0">
            <a:spAutoFit/>
          </a:bodyPr>
          <a:lstStyle/>
          <a:p>
            <a:pPr algn="ctr"/>
            <a:r>
              <a:rPr lang="en-US" sz="3600" dirty="0">
                <a:latin typeface="+mj-lt"/>
              </a:rPr>
              <a:t> The U.S. </a:t>
            </a:r>
          </a:p>
          <a:p>
            <a:pPr algn="ctr"/>
            <a:r>
              <a:rPr lang="en-US" sz="3600" dirty="0">
                <a:latin typeface="+mj-lt"/>
              </a:rPr>
              <a:t>Citizenship </a:t>
            </a:r>
          </a:p>
          <a:p>
            <a:pPr algn="ctr"/>
            <a:r>
              <a:rPr lang="en-US" sz="3600" dirty="0">
                <a:latin typeface="+mj-lt"/>
              </a:rPr>
              <a:t>Test</a:t>
            </a:r>
          </a:p>
        </p:txBody>
      </p:sp>
      <p:sp>
        <p:nvSpPr>
          <p:cNvPr id="7" name="TextBox 6">
            <a:extLst>
              <a:ext uri="{FF2B5EF4-FFF2-40B4-BE49-F238E27FC236}">
                <a16:creationId xmlns:a16="http://schemas.microsoft.com/office/drawing/2014/main" id="{43E085FC-BA77-4AC0-A544-6CCE62A3BCF6}"/>
              </a:ext>
            </a:extLst>
          </p:cNvPr>
          <p:cNvSpPr txBox="1"/>
          <p:nvPr/>
        </p:nvSpPr>
        <p:spPr>
          <a:xfrm>
            <a:off x="1436914" y="3962400"/>
            <a:ext cx="6477000" cy="1569660"/>
          </a:xfrm>
          <a:prstGeom prst="rect">
            <a:avLst/>
          </a:prstGeom>
          <a:noFill/>
        </p:spPr>
        <p:txBody>
          <a:bodyPr wrap="square" rtlCol="0">
            <a:spAutoFit/>
          </a:bodyPr>
          <a:lstStyle/>
          <a:p>
            <a:r>
              <a:rPr lang="en-US" sz="3200" b="1" dirty="0">
                <a:solidFill>
                  <a:srgbClr val="0070C0"/>
                </a:solidFill>
              </a:rPr>
              <a:t>Incorporates reading, writing, and interviewing skills</a:t>
            </a:r>
            <a:endParaRPr lang="en-US" b="1" dirty="0">
              <a:solidFill>
                <a:srgbClr val="0070C0"/>
              </a:solidFill>
            </a:endParaRPr>
          </a:p>
        </p:txBody>
      </p:sp>
      <p:pic>
        <p:nvPicPr>
          <p:cNvPr id="13" name="Picture 12">
            <a:extLst>
              <a:ext uri="{FF2B5EF4-FFF2-40B4-BE49-F238E27FC236}">
                <a16:creationId xmlns:a16="http://schemas.microsoft.com/office/drawing/2014/main" id="{85DF9FBB-A5C8-407E-A687-2E188E77EDA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81600" y="936037"/>
            <a:ext cx="3057649" cy="2293237"/>
          </a:xfrm>
          <a:prstGeom prst="rect">
            <a:avLst/>
          </a:prstGeom>
        </p:spPr>
      </p:pic>
    </p:spTree>
    <p:extLst>
      <p:ext uri="{BB962C8B-B14F-4D97-AF65-F5344CB8AC3E}">
        <p14:creationId xmlns:p14="http://schemas.microsoft.com/office/powerpoint/2010/main" val="316778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000">
              <a:srgbClr val="CCCCE1"/>
            </a:gs>
            <a:gs pos="81000">
              <a:srgbClr val="D2D2E4"/>
            </a:gs>
            <a:gs pos="35000">
              <a:schemeClr val="accent1">
                <a:lumMod val="5000"/>
                <a:lumOff val="95000"/>
                <a:alpha val="82000"/>
              </a:schemeClr>
            </a:gs>
            <a:gs pos="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752600"/>
          </a:xfrm>
        </p:spPr>
        <p:txBody>
          <a:bodyPr>
            <a:normAutofit fontScale="90000"/>
          </a:bodyPr>
          <a:lstStyle/>
          <a:p>
            <a:pPr algn="ctr">
              <a:lnSpc>
                <a:spcPct val="200000"/>
              </a:lnSpc>
            </a:pPr>
            <a:r>
              <a:rPr lang="en-US" sz="3600" dirty="0">
                <a:solidFill>
                  <a:schemeClr val="tx1"/>
                </a:solidFill>
              </a:rPr>
              <a:t>How do we connect it all?</a:t>
            </a:r>
            <a:br>
              <a:rPr lang="en-US" dirty="0"/>
            </a:br>
            <a:r>
              <a:rPr lang="en-US" sz="4400" b="1" dirty="0">
                <a:solidFill>
                  <a:srgbClr val="0070C0"/>
                </a:solidFill>
              </a:rPr>
              <a:t>Civics Integration Table</a:t>
            </a:r>
            <a:endParaRPr lang="en-US" b="1" dirty="0">
              <a:solidFill>
                <a:srgbClr val="0070C0"/>
              </a:solidFill>
            </a:endParaRPr>
          </a:p>
        </p:txBody>
      </p:sp>
      <p:sp>
        <p:nvSpPr>
          <p:cNvPr id="3" name="Content Placeholder 2"/>
          <p:cNvSpPr>
            <a:spLocks noGrp="1"/>
          </p:cNvSpPr>
          <p:nvPr>
            <p:ph idx="1"/>
          </p:nvPr>
        </p:nvSpPr>
        <p:spPr>
          <a:xfrm>
            <a:off x="4038600" y="3709987"/>
            <a:ext cx="4114800" cy="2133600"/>
          </a:xfrm>
        </p:spPr>
        <p:txBody>
          <a:bodyPr>
            <a:normAutofit/>
          </a:bodyPr>
          <a:lstStyle/>
          <a:p>
            <a:pPr marL="109728" indent="0">
              <a:buNone/>
            </a:pPr>
            <a:r>
              <a:rPr lang="en-US" sz="3000" dirty="0"/>
              <a:t>ESL PAC has created this useful tool using the 100 question </a:t>
            </a:r>
          </a:p>
          <a:p>
            <a:pPr marL="109728" indent="0">
              <a:buNone/>
            </a:pPr>
            <a:r>
              <a:rPr lang="en-US" sz="3000" dirty="0"/>
              <a:t>U.S. Citizenship Test. </a:t>
            </a:r>
          </a:p>
          <a:p>
            <a:pPr marL="109728" indent="0">
              <a:buNone/>
            </a:pPr>
            <a:endParaRPr lang="en-US" dirty="0"/>
          </a:p>
        </p:txBody>
      </p:sp>
      <p:pic>
        <p:nvPicPr>
          <p:cNvPr id="5" name="Picture 4">
            <a:extLst>
              <a:ext uri="{FF2B5EF4-FFF2-40B4-BE49-F238E27FC236}">
                <a16:creationId xmlns:a16="http://schemas.microsoft.com/office/drawing/2014/main" id="{EF805025-912B-44EF-823D-F5DBC3860A42}"/>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75690" y="3609975"/>
            <a:ext cx="1752600" cy="2333625"/>
          </a:xfrm>
          <a:prstGeom prst="rect">
            <a:avLst/>
          </a:prstGeom>
          <a:ln w="28575">
            <a:solidFill>
              <a:schemeClr val="tx1"/>
            </a:solidFill>
          </a:ln>
        </p:spPr>
      </p:pic>
    </p:spTree>
    <p:extLst>
      <p:ext uri="{BB962C8B-B14F-4D97-AF65-F5344CB8AC3E}">
        <p14:creationId xmlns:p14="http://schemas.microsoft.com/office/powerpoint/2010/main" val="405720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113D-06C3-4FEC-887F-0797AE76BF99}"/>
              </a:ext>
            </a:extLst>
          </p:cNvPr>
          <p:cNvSpPr>
            <a:spLocks noGrp="1"/>
          </p:cNvSpPr>
          <p:nvPr>
            <p:ph type="title"/>
          </p:nvPr>
        </p:nvSpPr>
        <p:spPr>
          <a:xfrm>
            <a:off x="1066800" y="914400"/>
            <a:ext cx="6096000" cy="1066800"/>
          </a:xfrm>
        </p:spPr>
        <p:txBody>
          <a:bodyPr>
            <a:normAutofit/>
          </a:bodyPr>
          <a:lstStyle/>
          <a:p>
            <a:r>
              <a:rPr lang="en-US" b="1" dirty="0">
                <a:solidFill>
                  <a:schemeClr val="tx1"/>
                </a:solidFill>
              </a:rPr>
              <a:t>Civics Integration Table</a:t>
            </a:r>
          </a:p>
        </p:txBody>
      </p:sp>
      <p:sp>
        <p:nvSpPr>
          <p:cNvPr id="3" name="Content Placeholder 2">
            <a:extLst>
              <a:ext uri="{FF2B5EF4-FFF2-40B4-BE49-F238E27FC236}">
                <a16:creationId xmlns:a16="http://schemas.microsoft.com/office/drawing/2014/main" id="{1E13FD13-44F0-4CFE-9F7F-E6917CE77AAB}"/>
              </a:ext>
            </a:extLst>
          </p:cNvPr>
          <p:cNvSpPr>
            <a:spLocks noGrp="1"/>
          </p:cNvSpPr>
          <p:nvPr>
            <p:ph idx="1"/>
          </p:nvPr>
        </p:nvSpPr>
        <p:spPr>
          <a:xfrm>
            <a:off x="838200" y="2286000"/>
            <a:ext cx="8229600" cy="722376"/>
          </a:xfrm>
        </p:spPr>
        <p:txBody>
          <a:bodyPr>
            <a:normAutofit/>
          </a:bodyPr>
          <a:lstStyle/>
          <a:p>
            <a:r>
              <a:rPr lang="en-US" sz="3200" dirty="0">
                <a:solidFill>
                  <a:srgbClr val="0070C0"/>
                </a:solidFill>
              </a:rPr>
              <a:t>Easy to read </a:t>
            </a:r>
          </a:p>
          <a:p>
            <a:endParaRPr lang="en-US" sz="3200" dirty="0">
              <a:solidFill>
                <a:srgbClr val="002060"/>
              </a:solidFill>
            </a:endParaRPr>
          </a:p>
        </p:txBody>
      </p:sp>
      <p:sp>
        <p:nvSpPr>
          <p:cNvPr id="4" name="Content Placeholder 2">
            <a:extLst>
              <a:ext uri="{FF2B5EF4-FFF2-40B4-BE49-F238E27FC236}">
                <a16:creationId xmlns:a16="http://schemas.microsoft.com/office/drawing/2014/main" id="{037F4FB8-9318-4334-AA96-0A2D1E721D97}"/>
              </a:ext>
            </a:extLst>
          </p:cNvPr>
          <p:cNvSpPr txBox="1">
            <a:spLocks/>
          </p:cNvSpPr>
          <p:nvPr/>
        </p:nvSpPr>
        <p:spPr>
          <a:xfrm>
            <a:off x="838200" y="2895600"/>
            <a:ext cx="8229600" cy="72237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3200" dirty="0">
                <a:solidFill>
                  <a:srgbClr val="0070C0"/>
                </a:solidFill>
              </a:rPr>
              <a:t>Can be scaffolded for different levels</a:t>
            </a:r>
          </a:p>
          <a:p>
            <a:endParaRPr lang="en-US" sz="3200" dirty="0">
              <a:solidFill>
                <a:srgbClr val="002060"/>
              </a:solidFill>
            </a:endParaRPr>
          </a:p>
        </p:txBody>
      </p:sp>
      <p:sp>
        <p:nvSpPr>
          <p:cNvPr id="5" name="Content Placeholder 2">
            <a:extLst>
              <a:ext uri="{FF2B5EF4-FFF2-40B4-BE49-F238E27FC236}">
                <a16:creationId xmlns:a16="http://schemas.microsoft.com/office/drawing/2014/main" id="{C642CA2A-2524-4158-8309-A451E6D3699E}"/>
              </a:ext>
            </a:extLst>
          </p:cNvPr>
          <p:cNvSpPr txBox="1">
            <a:spLocks/>
          </p:cNvSpPr>
          <p:nvPr/>
        </p:nvSpPr>
        <p:spPr>
          <a:xfrm>
            <a:off x="838200" y="3505200"/>
            <a:ext cx="8229600" cy="722376"/>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3200" dirty="0">
                <a:solidFill>
                  <a:srgbClr val="0070C0"/>
                </a:solidFill>
              </a:rPr>
              <a:t>Incorporates the College and Career Readiness Standards (</a:t>
            </a:r>
            <a:r>
              <a:rPr lang="en-US" sz="3200" dirty="0" err="1">
                <a:solidFill>
                  <a:srgbClr val="0070C0"/>
                </a:solidFill>
              </a:rPr>
              <a:t>CCRS</a:t>
            </a:r>
            <a:r>
              <a:rPr lang="en-US" sz="3200" dirty="0">
                <a:solidFill>
                  <a:srgbClr val="0070C0"/>
                </a:solidFill>
              </a:rPr>
              <a:t>)</a:t>
            </a:r>
          </a:p>
          <a:p>
            <a:endParaRPr lang="en-US" sz="3200" dirty="0">
              <a:solidFill>
                <a:srgbClr val="002060"/>
              </a:solidFill>
            </a:endParaRPr>
          </a:p>
        </p:txBody>
      </p:sp>
      <p:sp>
        <p:nvSpPr>
          <p:cNvPr id="6" name="Content Placeholder 2">
            <a:extLst>
              <a:ext uri="{FF2B5EF4-FFF2-40B4-BE49-F238E27FC236}">
                <a16:creationId xmlns:a16="http://schemas.microsoft.com/office/drawing/2014/main" id="{0BFAD48D-8E4B-4F14-9E08-B8CE289E2800}"/>
              </a:ext>
            </a:extLst>
          </p:cNvPr>
          <p:cNvSpPr txBox="1">
            <a:spLocks/>
          </p:cNvSpPr>
          <p:nvPr/>
        </p:nvSpPr>
        <p:spPr>
          <a:xfrm>
            <a:off x="838200" y="4611624"/>
            <a:ext cx="8229600" cy="72237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3200" dirty="0">
                <a:solidFill>
                  <a:srgbClr val="0070C0"/>
                </a:solidFill>
              </a:rPr>
              <a:t>Aligns with the U.S. Citizenship Test</a:t>
            </a:r>
          </a:p>
          <a:p>
            <a:endParaRPr lang="en-US" sz="3200" dirty="0">
              <a:solidFill>
                <a:srgbClr val="002060"/>
              </a:solidFill>
            </a:endParaRPr>
          </a:p>
        </p:txBody>
      </p:sp>
      <p:sp>
        <p:nvSpPr>
          <p:cNvPr id="7" name="Content Placeholder 2">
            <a:extLst>
              <a:ext uri="{FF2B5EF4-FFF2-40B4-BE49-F238E27FC236}">
                <a16:creationId xmlns:a16="http://schemas.microsoft.com/office/drawing/2014/main" id="{2009C66B-36E4-43B4-8B37-5D6FBE7DED91}"/>
              </a:ext>
            </a:extLst>
          </p:cNvPr>
          <p:cNvSpPr txBox="1">
            <a:spLocks/>
          </p:cNvSpPr>
          <p:nvPr/>
        </p:nvSpPr>
        <p:spPr>
          <a:xfrm>
            <a:off x="838200" y="5221224"/>
            <a:ext cx="8229600" cy="72237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3200" dirty="0">
                <a:solidFill>
                  <a:srgbClr val="0070C0"/>
                </a:solidFill>
              </a:rPr>
              <a:t>Includes helpful resources</a:t>
            </a:r>
          </a:p>
          <a:p>
            <a:endParaRPr lang="en-US" sz="3200" dirty="0">
              <a:solidFill>
                <a:srgbClr val="002060"/>
              </a:solidFill>
            </a:endParaRPr>
          </a:p>
        </p:txBody>
      </p:sp>
    </p:spTree>
    <p:extLst>
      <p:ext uri="{BB962C8B-B14F-4D97-AF65-F5344CB8AC3E}">
        <p14:creationId xmlns:p14="http://schemas.microsoft.com/office/powerpoint/2010/main" val="277244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4002</TotalTime>
  <Words>1412</Words>
  <Application>Microsoft Office PowerPoint</Application>
  <PresentationFormat>On-screen Show (4:3)</PresentationFormat>
  <Paragraphs>295</Paragraphs>
  <Slides>35</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Arial</vt:lpstr>
      <vt:lpstr>Bradley Hand ITC</vt:lpstr>
      <vt:lpstr>Calibri</vt:lpstr>
      <vt:lpstr>Comic Sans MS</vt:lpstr>
      <vt:lpstr>Georgia</vt:lpstr>
      <vt:lpstr>Times New Roman</vt:lpstr>
      <vt:lpstr>Trebuchet MS</vt:lpstr>
      <vt:lpstr>Wingdings</vt:lpstr>
      <vt:lpstr>Wingdings 2</vt:lpstr>
      <vt:lpstr>Urban</vt:lpstr>
      <vt:lpstr>Picture</vt:lpstr>
      <vt:lpstr>  Integrating Civics </vt:lpstr>
      <vt:lpstr>Agenda</vt:lpstr>
      <vt:lpstr>Civics Question  When was the Constitution written? </vt:lpstr>
      <vt:lpstr>2) Civics Integration</vt:lpstr>
      <vt:lpstr>Integrated English Literacy  and Civics Education (IELCE)  Services must include instruction in:  </vt:lpstr>
      <vt:lpstr>PowerPoint Presentation</vt:lpstr>
      <vt:lpstr>PowerPoint Presentation</vt:lpstr>
      <vt:lpstr>How do we connect it all? Civics Integration Table</vt:lpstr>
      <vt:lpstr>Civics Integration Table</vt:lpstr>
      <vt:lpstr>Civics Integration Table 100 question U.S. Citizenship Test </vt:lpstr>
      <vt:lpstr>Civics Integration Table 100 question U.S. Citizenship Test </vt:lpstr>
      <vt:lpstr>Civics Integration Table 100 question U.S. Citizenship Test </vt:lpstr>
      <vt:lpstr>Civics Integration Table 100 question U.S. Citizenship Test </vt:lpstr>
      <vt:lpstr>Implementing  the Civics Integration Table</vt:lpstr>
      <vt:lpstr>3) Scaffolded Lessons</vt:lpstr>
      <vt:lpstr>   Lesson Objectives       from U.S. Citizenship Test           The American Flag</vt:lpstr>
      <vt:lpstr>Emergent and  Beginning Levels</vt:lpstr>
      <vt:lpstr>PowerPoint Presentation</vt:lpstr>
      <vt:lpstr>PowerPoint Presentation</vt:lpstr>
      <vt:lpstr>PowerPoint Presentation</vt:lpstr>
      <vt:lpstr>Civics Answer  When was the Constitution written?        </vt:lpstr>
      <vt:lpstr>Another Civics Question  How many amendments does the Constitution have? </vt:lpstr>
      <vt:lpstr>Intermediate and Advanced Levels</vt:lpstr>
      <vt:lpstr>PowerPoint Presentation</vt:lpstr>
      <vt:lpstr>USCIS Intermediate Level </vt:lpstr>
      <vt:lpstr>PowerPoint Presentation</vt:lpstr>
      <vt:lpstr>PowerPoint Presentation</vt:lpstr>
      <vt:lpstr>PowerPoint Presentation</vt:lpstr>
      <vt:lpstr>Other Examples of Civics Integration</vt:lpstr>
      <vt:lpstr>PowerPoint Presentation</vt:lpstr>
      <vt:lpstr>4) Civics Resources: Websites</vt:lpstr>
      <vt:lpstr>PowerPoint Presentation</vt:lpstr>
      <vt:lpstr>Civics Resources: Books</vt:lpstr>
      <vt:lpstr>Thank you for viewing!</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Civics Integration</dc:title>
  <dc:creator>GovenK</dc:creator>
  <cp:lastModifiedBy>Rebecca Schwartz</cp:lastModifiedBy>
  <cp:revision>313</cp:revision>
  <cp:lastPrinted>2017-05-18T18:32:54Z</cp:lastPrinted>
  <dcterms:created xsi:type="dcterms:W3CDTF">2017-04-18T12:44:18Z</dcterms:created>
  <dcterms:modified xsi:type="dcterms:W3CDTF">2017-10-21T16:20:27Z</dcterms:modified>
</cp:coreProperties>
</file>