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71" r:id="rId5"/>
    <p:sldId id="272" r:id="rId6"/>
    <p:sldId id="273" r:id="rId7"/>
    <p:sldId id="274" r:id="rId8"/>
    <p:sldId id="276" r:id="rId9"/>
    <p:sldId id="277" r:id="rId10"/>
    <p:sldId id="278" r:id="rId11"/>
    <p:sldId id="261" r:id="rId12"/>
    <p:sldId id="262" r:id="rId13"/>
    <p:sldId id="265" r:id="rId14"/>
    <p:sldId id="258" r:id="rId15"/>
    <p:sldId id="259" r:id="rId16"/>
    <p:sldId id="264" r:id="rId17"/>
    <p:sldId id="266" r:id="rId18"/>
    <p:sldId id="267" r:id="rId19"/>
    <p:sldId id="268"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2" d="100"/>
          <a:sy n="102" d="100"/>
        </p:scale>
        <p:origin x="-96"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F2A86D-8318-4329-BF52-6869CD61733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7EB6-DE6A-47E5-AEBC-A2809B821A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90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2A86D-8318-4329-BF52-6869CD61733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326551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2A86D-8318-4329-BF52-6869CD61733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126023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F2A86D-8318-4329-BF52-6869CD61733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350696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F2A86D-8318-4329-BF52-6869CD61733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27EB6-DE6A-47E5-AEBC-A2809B821A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31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F2A86D-8318-4329-BF52-6869CD617334}"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9218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F2A86D-8318-4329-BF52-6869CD617334}"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143217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F2A86D-8318-4329-BF52-6869CD617334}"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164597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F2A86D-8318-4329-BF52-6869CD617334}" type="datetimeFigureOut">
              <a:rPr lang="en-US" smtClean="0"/>
              <a:t>10/24/2016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16297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F2A86D-8318-4329-BF52-6869CD617334}" type="datetimeFigureOut">
              <a:rPr lang="en-US" smtClean="0"/>
              <a:t>10/24/2016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927EB6-DE6A-47E5-AEBC-A2809B821A52}" type="slidenum">
              <a:rPr lang="en-US" smtClean="0"/>
              <a:t>‹#›</a:t>
            </a:fld>
            <a:endParaRPr lang="en-US"/>
          </a:p>
        </p:txBody>
      </p:sp>
    </p:spTree>
    <p:extLst>
      <p:ext uri="{BB962C8B-B14F-4D97-AF65-F5344CB8AC3E}">
        <p14:creationId xmlns:p14="http://schemas.microsoft.com/office/powerpoint/2010/main" val="195279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2A86D-8318-4329-BF52-6869CD617334}"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27EB6-DE6A-47E5-AEBC-A2809B821A52}" type="slidenum">
              <a:rPr lang="en-US" smtClean="0"/>
              <a:t>‹#›</a:t>
            </a:fld>
            <a:endParaRPr lang="en-US"/>
          </a:p>
        </p:txBody>
      </p:sp>
    </p:spTree>
    <p:extLst>
      <p:ext uri="{BB962C8B-B14F-4D97-AF65-F5344CB8AC3E}">
        <p14:creationId xmlns:p14="http://schemas.microsoft.com/office/powerpoint/2010/main" val="245342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F2A86D-8318-4329-BF52-6869CD617334}" type="datetimeFigureOut">
              <a:rPr lang="en-US" smtClean="0"/>
              <a:t>10/24/2016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927EB6-DE6A-47E5-AEBC-A2809B821A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142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Community in the classroom</a:t>
            </a:r>
            <a:br>
              <a:rPr lang="en-US" dirty="0" smtClean="0"/>
            </a:br>
            <a:endParaRPr lang="en-US" dirty="0"/>
          </a:p>
        </p:txBody>
      </p:sp>
      <p:sp>
        <p:nvSpPr>
          <p:cNvPr id="4" name="Subtitle 3"/>
          <p:cNvSpPr>
            <a:spLocks noGrp="1"/>
          </p:cNvSpPr>
          <p:nvPr>
            <p:ph type="subTitle" idx="1"/>
          </p:nvPr>
        </p:nvSpPr>
        <p:spPr/>
        <p:txBody>
          <a:bodyPr>
            <a:normAutofit fontScale="47500" lnSpcReduction="20000"/>
          </a:bodyPr>
          <a:lstStyle/>
          <a:p>
            <a:r>
              <a:rPr lang="en-US" dirty="0" smtClean="0"/>
              <a:t>Joy Shantz</a:t>
            </a:r>
          </a:p>
          <a:p>
            <a:r>
              <a:rPr lang="en-US" dirty="0" smtClean="0"/>
              <a:t>Nicole </a:t>
            </a:r>
            <a:r>
              <a:rPr lang="en-US" dirty="0" err="1" smtClean="0"/>
              <a:t>namy</a:t>
            </a:r>
            <a:endParaRPr lang="en-US" dirty="0" smtClean="0"/>
          </a:p>
          <a:p>
            <a:r>
              <a:rPr lang="en-US" dirty="0" smtClean="0"/>
              <a:t>Office for international students and scholars</a:t>
            </a:r>
          </a:p>
          <a:p>
            <a:r>
              <a:rPr lang="en-US" dirty="0" err="1" smtClean="0"/>
              <a:t>MichIGAN</a:t>
            </a:r>
            <a:r>
              <a:rPr lang="en-US" dirty="0" smtClean="0"/>
              <a:t> STATE UNIVERSITY </a:t>
            </a:r>
            <a:endParaRPr lang="en-US" dirty="0"/>
          </a:p>
        </p:txBody>
      </p:sp>
    </p:spTree>
    <p:extLst>
      <p:ext uri="{BB962C8B-B14F-4D97-AF65-F5344CB8AC3E}">
        <p14:creationId xmlns:p14="http://schemas.microsoft.com/office/powerpoint/2010/main" val="1447628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Connecting to community building:</a:t>
            </a:r>
            <a:endParaRPr lang="en-US" dirty="0"/>
          </a:p>
        </p:txBody>
      </p:sp>
      <p:sp>
        <p:nvSpPr>
          <p:cNvPr id="8" name="Content Placeholder 7"/>
          <p:cNvSpPr>
            <a:spLocks noGrp="1"/>
          </p:cNvSpPr>
          <p:nvPr>
            <p:ph idx="1"/>
          </p:nvPr>
        </p:nvSpPr>
        <p:spPr>
          <a:xfrm>
            <a:off x="1097280" y="2112064"/>
            <a:ext cx="10058400" cy="4023360"/>
          </a:xfrm>
        </p:spPr>
        <p:txBody>
          <a:bodyPr>
            <a:normAutofit/>
          </a:bodyPr>
          <a:lstStyle/>
          <a:p>
            <a:r>
              <a:rPr lang="en-US" dirty="0" smtClean="0"/>
              <a:t>How can this support student community building in the classroom?</a:t>
            </a:r>
          </a:p>
          <a:p>
            <a:r>
              <a:rPr lang="en-US" dirty="0" smtClean="0"/>
              <a:t>What might you gain from knowing this information about your students? What might they gain from knowing this information about each other? </a:t>
            </a:r>
            <a:endParaRPr lang="en-US" dirty="0"/>
          </a:p>
        </p:txBody>
      </p:sp>
    </p:spTree>
    <p:extLst>
      <p:ext uri="{BB962C8B-B14F-4D97-AF65-F5344CB8AC3E}">
        <p14:creationId xmlns:p14="http://schemas.microsoft.com/office/powerpoint/2010/main" val="145927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population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89015" y="2077083"/>
            <a:ext cx="7874929" cy="4022725"/>
          </a:xfrm>
          <a:prstGeom prst="rect">
            <a:avLst/>
          </a:prstGeom>
        </p:spPr>
      </p:pic>
    </p:spTree>
    <p:extLst>
      <p:ext uri="{BB962C8B-B14F-4D97-AF65-F5344CB8AC3E}">
        <p14:creationId xmlns:p14="http://schemas.microsoft.com/office/powerpoint/2010/main" val="6742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443" y="286603"/>
            <a:ext cx="10922073" cy="365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213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Acculturation issues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err="1" smtClean="0"/>
              <a:t>Microaggressions</a:t>
            </a:r>
            <a:endParaRPr lang="en-US" dirty="0" smtClean="0"/>
          </a:p>
          <a:p>
            <a:pPr>
              <a:buFont typeface="Wingdings" panose="05000000000000000000" pitchFamily="2" charset="2"/>
              <a:buChar char="v"/>
            </a:pPr>
            <a:r>
              <a:rPr lang="en-US" dirty="0" smtClean="0"/>
              <a:t>Assumptions about race/culture </a:t>
            </a:r>
          </a:p>
          <a:p>
            <a:pPr>
              <a:buFont typeface="Wingdings" panose="05000000000000000000" pitchFamily="2" charset="2"/>
              <a:buChar char="v"/>
            </a:pPr>
            <a:r>
              <a:rPr lang="en-US" dirty="0" smtClean="0"/>
              <a:t>Language barriers </a:t>
            </a:r>
          </a:p>
          <a:p>
            <a:pPr>
              <a:buFont typeface="Wingdings" panose="05000000000000000000" pitchFamily="2" charset="2"/>
              <a:buChar char="v"/>
            </a:pPr>
            <a:r>
              <a:rPr lang="en-US" dirty="0" smtClean="0"/>
              <a:t>Exclusion or separation by country of origin</a:t>
            </a:r>
          </a:p>
          <a:p>
            <a:pPr>
              <a:buFont typeface="Wingdings" panose="05000000000000000000" pitchFamily="2" charset="2"/>
              <a:buChar char="v"/>
            </a:pPr>
            <a:r>
              <a:rPr lang="en-US" dirty="0" smtClean="0"/>
              <a:t>Academic and social pressure</a:t>
            </a:r>
          </a:p>
          <a:p>
            <a:pPr marL="0" indent="0">
              <a:buNone/>
            </a:pPr>
            <a:endParaRPr lang="en-US" dirty="0"/>
          </a:p>
        </p:txBody>
      </p:sp>
      <p:sp>
        <p:nvSpPr>
          <p:cNvPr id="4" name="TextBox 3"/>
          <p:cNvSpPr txBox="1"/>
          <p:nvPr/>
        </p:nvSpPr>
        <p:spPr>
          <a:xfrm>
            <a:off x="7580671" y="5545928"/>
            <a:ext cx="4468761" cy="646331"/>
          </a:xfrm>
          <a:prstGeom prst="rect">
            <a:avLst/>
          </a:prstGeom>
          <a:noFill/>
        </p:spPr>
        <p:txBody>
          <a:bodyPr wrap="square" rtlCol="0">
            <a:spAutoFit/>
          </a:bodyPr>
          <a:lstStyle/>
          <a:p>
            <a:r>
              <a:rPr lang="en-US" dirty="0" smtClean="0"/>
              <a:t>*summarized from one residence hall survey taken in Fall 2016</a:t>
            </a:r>
            <a:endParaRPr lang="en-US" dirty="0"/>
          </a:p>
        </p:txBody>
      </p:sp>
    </p:spTree>
    <p:extLst>
      <p:ext uri="{BB962C8B-B14F-4D97-AF65-F5344CB8AC3E}">
        <p14:creationId xmlns:p14="http://schemas.microsoft.com/office/powerpoint/2010/main" val="3179106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programs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 </a:t>
            </a:r>
            <a:r>
              <a:rPr lang="en-US" dirty="0" smtClean="0"/>
              <a:t>Service Learning</a:t>
            </a:r>
          </a:p>
          <a:p>
            <a:pPr>
              <a:buFont typeface="Wingdings" panose="05000000000000000000" pitchFamily="2" charset="2"/>
              <a:buChar char="v"/>
            </a:pPr>
            <a:r>
              <a:rPr lang="en-US" dirty="0"/>
              <a:t> </a:t>
            </a:r>
            <a:r>
              <a:rPr lang="en-US" dirty="0" smtClean="0"/>
              <a:t>Extended International Academic Orientation Program (EIAOP) </a:t>
            </a:r>
          </a:p>
          <a:p>
            <a:pPr>
              <a:buFont typeface="Wingdings" panose="05000000000000000000" pitchFamily="2" charset="2"/>
              <a:buChar char="v"/>
            </a:pPr>
            <a:r>
              <a:rPr lang="en-US" dirty="0"/>
              <a:t> </a:t>
            </a:r>
            <a:r>
              <a:rPr lang="en-US" dirty="0" smtClean="0"/>
              <a:t>Coffee Hour &amp; EL Scavenger Hunt</a:t>
            </a:r>
          </a:p>
          <a:p>
            <a:pPr>
              <a:buFont typeface="Wingdings" panose="05000000000000000000" pitchFamily="2" charset="2"/>
              <a:buChar char="v"/>
            </a:pPr>
            <a:r>
              <a:rPr lang="en-US" dirty="0" smtClean="0"/>
              <a:t> Field Trips</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96455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Learning	</a:t>
            </a:r>
            <a:endParaRPr lang="en-US" dirty="0"/>
          </a:p>
        </p:txBody>
      </p:sp>
      <p:sp>
        <p:nvSpPr>
          <p:cNvPr id="5" name="TextBox 4"/>
          <p:cNvSpPr txBox="1"/>
          <p:nvPr/>
        </p:nvSpPr>
        <p:spPr>
          <a:xfrm>
            <a:off x="675475" y="2221523"/>
            <a:ext cx="5451005" cy="1323439"/>
          </a:xfrm>
          <a:prstGeom prst="rect">
            <a:avLst/>
          </a:prstGeom>
          <a:noFill/>
        </p:spPr>
        <p:txBody>
          <a:bodyPr wrap="square" rtlCol="0">
            <a:spAutoFit/>
          </a:bodyPr>
          <a:lstStyle/>
          <a:p>
            <a:r>
              <a:rPr lang="en-US" sz="2000" dirty="0" smtClean="0"/>
              <a:t>Center for Service Learning and Civic Engagement: </a:t>
            </a:r>
            <a:br>
              <a:rPr lang="en-US" sz="2000" dirty="0" smtClean="0"/>
            </a:br>
            <a:r>
              <a:rPr lang="en-US" sz="2000" dirty="0" smtClean="0"/>
              <a:t>-connects students and all MSU community </a:t>
            </a:r>
          </a:p>
          <a:p>
            <a:r>
              <a:rPr lang="en-US" sz="2000" dirty="0" smtClean="0"/>
              <a:t>with service projects</a:t>
            </a:r>
            <a:br>
              <a:rPr lang="en-US" sz="2000" dirty="0" smtClean="0"/>
            </a:br>
            <a:r>
              <a:rPr lang="en-US" sz="2000" dirty="0" smtClean="0"/>
              <a:t>-academic or co-curricular</a:t>
            </a:r>
          </a:p>
        </p:txBody>
      </p:sp>
      <p:sp>
        <p:nvSpPr>
          <p:cNvPr id="6" name="TextBox 5"/>
          <p:cNvSpPr txBox="1"/>
          <p:nvPr/>
        </p:nvSpPr>
        <p:spPr>
          <a:xfrm>
            <a:off x="846557" y="3854163"/>
            <a:ext cx="6209071" cy="1754326"/>
          </a:xfrm>
          <a:prstGeom prst="rect">
            <a:avLst/>
          </a:prstGeom>
          <a:solidFill>
            <a:schemeClr val="accent1">
              <a:lumMod val="60000"/>
              <a:lumOff val="40000"/>
            </a:schemeClr>
          </a:solidFill>
        </p:spPr>
        <p:txBody>
          <a:bodyPr wrap="square" rtlCol="0">
            <a:spAutoFit/>
          </a:bodyPr>
          <a:lstStyle/>
          <a:p>
            <a:r>
              <a:rPr lang="en-US" dirty="0" smtClean="0"/>
              <a:t>Example:</a:t>
            </a:r>
            <a:br>
              <a:rPr lang="en-US" dirty="0" smtClean="0"/>
            </a:br>
            <a:r>
              <a:rPr lang="en-US" dirty="0" smtClean="0"/>
              <a:t>Indian Student Organization’s Gandhi Day of Service</a:t>
            </a:r>
          </a:p>
          <a:p>
            <a:endParaRPr lang="en-US" dirty="0"/>
          </a:p>
          <a:p>
            <a:r>
              <a:rPr lang="en-US" dirty="0" smtClean="0"/>
              <a:t>-diverse population of students</a:t>
            </a:r>
          </a:p>
          <a:p>
            <a:r>
              <a:rPr lang="en-US" dirty="0" smtClean="0"/>
              <a:t>-sharing heritage and experience</a:t>
            </a:r>
          </a:p>
          <a:p>
            <a:r>
              <a:rPr lang="en-US" dirty="0" smtClean="0"/>
              <a:t>-serving Refugee Development Center in Lansing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7562" y="1912322"/>
            <a:ext cx="5567696" cy="2969438"/>
          </a:xfrm>
        </p:spPr>
      </p:pic>
    </p:spTree>
    <p:extLst>
      <p:ext uri="{BB962C8B-B14F-4D97-AF65-F5344CB8AC3E}">
        <p14:creationId xmlns:p14="http://schemas.microsoft.com/office/powerpoint/2010/main" val="380217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International Academic Orientation Program (EIAOP)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49" y="1861011"/>
            <a:ext cx="7178392" cy="5496716"/>
          </a:xfrm>
        </p:spPr>
      </p:pic>
      <p:sp>
        <p:nvSpPr>
          <p:cNvPr id="5" name="TextBox 4"/>
          <p:cNvSpPr txBox="1"/>
          <p:nvPr/>
        </p:nvSpPr>
        <p:spPr>
          <a:xfrm>
            <a:off x="8111613" y="2094271"/>
            <a:ext cx="3259393"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IAOP 2016</a:t>
            </a:r>
          </a:p>
          <a:p>
            <a:pPr marL="742950" lvl="1" indent="-285750">
              <a:buFont typeface="Arial" panose="020B0604020202020204" pitchFamily="34" charset="0"/>
              <a:buChar char="•"/>
            </a:pPr>
            <a:r>
              <a:rPr lang="en-US" dirty="0" smtClean="0"/>
              <a:t>One week program</a:t>
            </a:r>
          </a:p>
          <a:p>
            <a:pPr marL="285750" indent="-285750">
              <a:buFont typeface="Arial" panose="020B0604020202020204" pitchFamily="34" charset="0"/>
              <a:buChar char="•"/>
            </a:pPr>
            <a:r>
              <a:rPr lang="en-US" dirty="0" smtClean="0"/>
              <a:t>EIAOP </a:t>
            </a:r>
          </a:p>
          <a:p>
            <a:pPr marL="742950" lvl="1" indent="-285750">
              <a:buFont typeface="Arial" panose="020B0604020202020204" pitchFamily="34" charset="0"/>
              <a:buChar char="•"/>
            </a:pPr>
            <a:r>
              <a:rPr lang="en-US" dirty="0" smtClean="0"/>
              <a:t>Spans fall semester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r>
              <a:rPr lang="en-US" dirty="0" smtClean="0"/>
              <a:t>-Required attendance at events</a:t>
            </a:r>
          </a:p>
          <a:p>
            <a:r>
              <a:rPr lang="en-US" dirty="0" smtClean="0"/>
              <a:t>-Variety of options</a:t>
            </a:r>
            <a:br>
              <a:rPr lang="en-US" dirty="0" smtClean="0"/>
            </a:br>
            <a:endParaRPr lang="en-US" b="1" i="1" dirty="0" smtClean="0"/>
          </a:p>
          <a:p>
            <a:r>
              <a:rPr lang="en-US" b="1" i="1" dirty="0" smtClean="0"/>
              <a:t>“Make connections, achieve student success” </a:t>
            </a:r>
          </a:p>
          <a:p>
            <a:endParaRPr lang="en-US"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402604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-Shared experience</a:t>
            </a:r>
          </a:p>
          <a:p>
            <a:r>
              <a:rPr lang="en-US" dirty="0" smtClean="0"/>
              <a:t>-Simple and reliable</a:t>
            </a:r>
          </a:p>
          <a:p>
            <a:r>
              <a:rPr lang="en-US" dirty="0" smtClean="0"/>
              <a:t>-Sets expectation of attendance</a:t>
            </a:r>
          </a:p>
          <a:p>
            <a:r>
              <a:rPr lang="en-US" dirty="0" smtClean="0"/>
              <a:t>-Bonding through activities </a:t>
            </a:r>
          </a:p>
        </p:txBody>
      </p:sp>
      <p:sp>
        <p:nvSpPr>
          <p:cNvPr id="5" name="TextBox 4"/>
          <p:cNvSpPr txBox="1"/>
          <p:nvPr/>
        </p:nvSpPr>
        <p:spPr>
          <a:xfrm>
            <a:off x="1097280" y="3894996"/>
            <a:ext cx="6209071" cy="1754326"/>
          </a:xfrm>
          <a:prstGeom prst="rect">
            <a:avLst/>
          </a:prstGeom>
          <a:solidFill>
            <a:schemeClr val="accent1">
              <a:lumMod val="60000"/>
              <a:lumOff val="40000"/>
            </a:schemeClr>
          </a:solidFill>
        </p:spPr>
        <p:txBody>
          <a:bodyPr wrap="square" rtlCol="0">
            <a:spAutoFit/>
          </a:bodyPr>
          <a:lstStyle/>
          <a:p>
            <a:r>
              <a:rPr lang="en-US" dirty="0" smtClean="0"/>
              <a:t>Example: </a:t>
            </a:r>
            <a:br>
              <a:rPr lang="en-US" dirty="0" smtClean="0"/>
            </a:br>
            <a:r>
              <a:rPr lang="en-US" dirty="0" smtClean="0"/>
              <a:t>Downtown East Lansing Scavenger Hunt 10/7/16</a:t>
            </a:r>
          </a:p>
          <a:p>
            <a:endParaRPr lang="en-US" dirty="0"/>
          </a:p>
          <a:p>
            <a:r>
              <a:rPr lang="en-US" dirty="0" smtClean="0"/>
              <a:t>-diverse group of students</a:t>
            </a:r>
          </a:p>
          <a:p>
            <a:r>
              <a:rPr lang="en-US" dirty="0" smtClean="0"/>
              <a:t>-sharing knowledge and experiencing downtown EL </a:t>
            </a:r>
          </a:p>
          <a:p>
            <a:r>
              <a:rPr lang="en-US" dirty="0" smtClean="0"/>
              <a:t>-framing activity </a:t>
            </a:r>
          </a:p>
        </p:txBody>
      </p:sp>
      <p:sp>
        <p:nvSpPr>
          <p:cNvPr id="2" name="Title 1"/>
          <p:cNvSpPr>
            <a:spLocks noGrp="1"/>
          </p:cNvSpPr>
          <p:nvPr>
            <p:ph type="title"/>
          </p:nvPr>
        </p:nvSpPr>
        <p:spPr/>
        <p:txBody>
          <a:bodyPr/>
          <a:lstStyle/>
          <a:p>
            <a:r>
              <a:rPr lang="en-US" dirty="0" smtClean="0"/>
              <a:t>OISS Coffee Hour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205" y="601734"/>
            <a:ext cx="4039010" cy="5385347"/>
          </a:xfrm>
          <a:prstGeom prst="rect">
            <a:avLst/>
          </a:prstGeom>
        </p:spPr>
      </p:pic>
    </p:spTree>
    <p:extLst>
      <p:ext uri="{BB962C8B-B14F-4D97-AF65-F5344CB8AC3E}">
        <p14:creationId xmlns:p14="http://schemas.microsoft.com/office/powerpoint/2010/main" val="464917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7280" y="3894996"/>
            <a:ext cx="6209071" cy="2031325"/>
          </a:xfrm>
          <a:prstGeom prst="rect">
            <a:avLst/>
          </a:prstGeom>
          <a:solidFill>
            <a:schemeClr val="accent1">
              <a:lumMod val="60000"/>
              <a:lumOff val="40000"/>
            </a:schemeClr>
          </a:solidFill>
        </p:spPr>
        <p:txBody>
          <a:bodyPr wrap="square" rtlCol="0">
            <a:spAutoFit/>
          </a:bodyPr>
          <a:lstStyle/>
          <a:p>
            <a:r>
              <a:rPr lang="en-US" dirty="0" smtClean="0"/>
              <a:t>Example: </a:t>
            </a:r>
            <a:br>
              <a:rPr lang="en-US" dirty="0" smtClean="0"/>
            </a:br>
            <a:r>
              <a:rPr lang="en-US" dirty="0" smtClean="0"/>
              <a:t>Sledding at </a:t>
            </a:r>
            <a:r>
              <a:rPr lang="en-US" dirty="0" err="1" smtClean="0"/>
              <a:t>Frandor</a:t>
            </a:r>
            <a:r>
              <a:rPr lang="en-US" dirty="0" smtClean="0"/>
              <a:t> Hill</a:t>
            </a:r>
          </a:p>
          <a:p>
            <a:endParaRPr lang="en-US" dirty="0"/>
          </a:p>
          <a:p>
            <a:r>
              <a:rPr lang="en-US" dirty="0" smtClean="0"/>
              <a:t>-close by</a:t>
            </a:r>
          </a:p>
          <a:p>
            <a:r>
              <a:rPr lang="en-US" dirty="0" smtClean="0"/>
              <a:t>-culturally relevant and unique activity</a:t>
            </a:r>
          </a:p>
          <a:p>
            <a:r>
              <a:rPr lang="en-US" dirty="0" smtClean="0"/>
              <a:t>-low cost, limited planning required  </a:t>
            </a:r>
          </a:p>
          <a:p>
            <a:endParaRPr lang="en-US" dirty="0" smtClean="0"/>
          </a:p>
        </p:txBody>
      </p:sp>
      <p:sp>
        <p:nvSpPr>
          <p:cNvPr id="2" name="Title 1"/>
          <p:cNvSpPr>
            <a:spLocks noGrp="1"/>
          </p:cNvSpPr>
          <p:nvPr>
            <p:ph type="title"/>
          </p:nvPr>
        </p:nvSpPr>
        <p:spPr/>
        <p:txBody>
          <a:bodyPr/>
          <a:lstStyle/>
          <a:p>
            <a:r>
              <a:rPr lang="en-US" dirty="0" smtClean="0"/>
              <a:t>Field Trips</a:t>
            </a:r>
            <a:endParaRPr lang="en-US" dirty="0"/>
          </a:p>
        </p:txBody>
      </p:sp>
      <p:pic>
        <p:nvPicPr>
          <p:cNvPr id="2050" name="Picture 2" descr="https://scontent-ord1-1.xx.fbcdn.net/t31.0-8/s960x960/14500519_1413688085327141_738633283880325351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33" y="286603"/>
            <a:ext cx="4976864" cy="64390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7280" y="2015524"/>
            <a:ext cx="4925961" cy="1477328"/>
          </a:xfrm>
          <a:prstGeom prst="rect">
            <a:avLst/>
          </a:prstGeom>
          <a:noFill/>
        </p:spPr>
        <p:txBody>
          <a:bodyPr wrap="square" rtlCol="0">
            <a:spAutoFit/>
          </a:bodyPr>
          <a:lstStyle/>
          <a:p>
            <a:r>
              <a:rPr lang="en-US" dirty="0" smtClean="0"/>
              <a:t>-Shared experience</a:t>
            </a:r>
          </a:p>
          <a:p>
            <a:r>
              <a:rPr lang="en-US" dirty="0" smtClean="0"/>
              <a:t>-New environment for everyone</a:t>
            </a:r>
          </a:p>
          <a:p>
            <a:r>
              <a:rPr lang="en-US" dirty="0" smtClean="0"/>
              <a:t>-Educational and fun</a:t>
            </a:r>
          </a:p>
          <a:p>
            <a:endParaRPr lang="en-US" dirty="0"/>
          </a:p>
          <a:p>
            <a:endParaRPr lang="en-US" dirty="0"/>
          </a:p>
        </p:txBody>
      </p:sp>
    </p:spTree>
    <p:extLst>
      <p:ext uri="{BB962C8B-B14F-4D97-AF65-F5344CB8AC3E}">
        <p14:creationId xmlns:p14="http://schemas.microsoft.com/office/powerpoint/2010/main" val="2203735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1266887" y="2450419"/>
            <a:ext cx="14786733" cy="2859001"/>
          </a:xfrm>
        </p:spPr>
        <p:txBody>
          <a:bodyPr>
            <a:normAutofit lnSpcReduction="10000"/>
          </a:bodyPr>
          <a:lstStyle/>
          <a:p>
            <a:pPr algn="ctr"/>
            <a:r>
              <a:rPr lang="en-US" sz="2800" b="1" dirty="0" smtClean="0">
                <a:solidFill>
                  <a:schemeClr val="accent2">
                    <a:lumMod val="75000"/>
                  </a:schemeClr>
                </a:solidFill>
              </a:rPr>
              <a:t>Over what experiences or similarities could your students form community?</a:t>
            </a:r>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chemeClr val="accent2">
                    <a:lumMod val="75000"/>
                  </a:schemeClr>
                </a:solidFill>
              </a:rPr>
              <a:t>[Think OUTSIDE of language and culture] </a:t>
            </a:r>
            <a:br>
              <a:rPr lang="en-US" sz="2800" dirty="0" smtClean="0">
                <a:solidFill>
                  <a:schemeClr val="accent2">
                    <a:lumMod val="75000"/>
                  </a:schemeClr>
                </a:solidFill>
              </a:rPr>
            </a:br>
            <a:endParaRPr lang="en-US" sz="2800" dirty="0" smtClean="0">
              <a:solidFill>
                <a:schemeClr val="accent2">
                  <a:lumMod val="75000"/>
                </a:schemeClr>
              </a:solidFill>
            </a:endParaRPr>
          </a:p>
          <a:p>
            <a:pPr algn="ctr">
              <a:buFont typeface="Wingdings" panose="05000000000000000000" pitchFamily="2" charset="2"/>
              <a:buChar char="v"/>
            </a:pPr>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chemeClr val="accent2">
                    <a:lumMod val="75000"/>
                  </a:schemeClr>
                </a:solidFill>
              </a:rPr>
              <a:t/>
            </a:r>
            <a:br>
              <a:rPr lang="en-US" sz="2800" dirty="0" smtClean="0">
                <a:solidFill>
                  <a:schemeClr val="accent2">
                    <a:lumMod val="75000"/>
                  </a:schemeClr>
                </a:solidFill>
              </a:rPr>
            </a:br>
            <a:r>
              <a:rPr lang="en-US" sz="2800" b="1" dirty="0" smtClean="0">
                <a:solidFill>
                  <a:schemeClr val="accent2">
                    <a:lumMod val="75000"/>
                  </a:schemeClr>
                </a:solidFill>
              </a:rPr>
              <a:t>What is holding them back?</a:t>
            </a:r>
            <a:r>
              <a:rPr lang="en-US" sz="2800" dirty="0">
                <a:solidFill>
                  <a:schemeClr val="accent2">
                    <a:lumMod val="75000"/>
                  </a:schemeClr>
                </a:solidFill>
              </a:rPr>
              <a:t/>
            </a:r>
            <a:br>
              <a:rPr lang="en-US" sz="2800" dirty="0">
                <a:solidFill>
                  <a:schemeClr val="accent2">
                    <a:lumMod val="75000"/>
                  </a:schemeClr>
                </a:solidFill>
              </a:rPr>
            </a:br>
            <a:endParaRPr lang="en-US" sz="2800" dirty="0">
              <a:solidFill>
                <a:schemeClr val="accent2">
                  <a:lumMod val="75000"/>
                </a:schemeClr>
              </a:solidFill>
            </a:endParaRPr>
          </a:p>
          <a:p>
            <a:pPr algn="ctr"/>
            <a:endParaRPr lang="en-US" sz="2800" dirty="0">
              <a:solidFill>
                <a:schemeClr val="accent2">
                  <a:lumMod val="75000"/>
                </a:schemeClr>
              </a:solidFill>
            </a:endParaRPr>
          </a:p>
        </p:txBody>
      </p:sp>
    </p:spTree>
    <p:extLst>
      <p:ext uri="{BB962C8B-B14F-4D97-AF65-F5344CB8AC3E}">
        <p14:creationId xmlns:p14="http://schemas.microsoft.com/office/powerpoint/2010/main" val="114882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3444605"/>
              </p:ext>
            </p:extLst>
          </p:nvPr>
        </p:nvGraphicFramePr>
        <p:xfrm>
          <a:off x="1097280" y="31682"/>
          <a:ext cx="10103014" cy="6863373"/>
        </p:xfrm>
        <a:graphic>
          <a:graphicData uri="http://schemas.openxmlformats.org/presentationml/2006/ole">
            <mc:AlternateContent xmlns:mc="http://schemas.openxmlformats.org/markup-compatibility/2006">
              <mc:Choice xmlns:v="urn:schemas-microsoft-com:vml" Requires="v">
                <p:oleObj spid="_x0000_s1039" name="Acrobat Document" r:id="rId3" imgW="29077766" imgH="19751009" progId="AcroExch.Document.11">
                  <p:embed/>
                </p:oleObj>
              </mc:Choice>
              <mc:Fallback>
                <p:oleObj name="Acrobat Document" r:id="rId3" imgW="29077766" imgH="19751009" progId="AcroExch.Document.11">
                  <p:embed/>
                  <p:pic>
                    <p:nvPicPr>
                      <p:cNvPr id="0" name=""/>
                      <p:cNvPicPr/>
                      <p:nvPr/>
                    </p:nvPicPr>
                    <p:blipFill>
                      <a:blip r:embed="rId4"/>
                      <a:stretch>
                        <a:fillRect/>
                      </a:stretch>
                    </p:blipFill>
                    <p:spPr>
                      <a:xfrm>
                        <a:off x="1097280" y="31682"/>
                        <a:ext cx="10103014" cy="6863373"/>
                      </a:xfrm>
                      <a:prstGeom prst="rect">
                        <a:avLst/>
                      </a:prstGeom>
                    </p:spPr>
                  </p:pic>
                </p:oleObj>
              </mc:Fallback>
            </mc:AlternateContent>
          </a:graphicData>
        </a:graphic>
      </p:graphicFrame>
      <p:sp>
        <p:nvSpPr>
          <p:cNvPr id="7" name="Content Placeholder 6"/>
          <p:cNvSpPr>
            <a:spLocks noGrp="1"/>
          </p:cNvSpPr>
          <p:nvPr>
            <p:ph idx="1"/>
          </p:nvPr>
        </p:nvSpPr>
        <p:spPr/>
        <p:txBody>
          <a:bodyPr/>
          <a:lstStyle/>
          <a:p>
            <a:endParaRPr lang="en-US" dirty="0" smtClean="0"/>
          </a:p>
          <a:p>
            <a:endParaRPr lang="en-US" dirty="0"/>
          </a:p>
        </p:txBody>
      </p:sp>
    </p:spTree>
    <p:extLst>
      <p:ext uri="{BB962C8B-B14F-4D97-AF65-F5344CB8AC3E}">
        <p14:creationId xmlns:p14="http://schemas.microsoft.com/office/powerpoint/2010/main" val="3121759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&amp; Discussion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035986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866" y="978737"/>
            <a:ext cx="10365834" cy="3770263"/>
          </a:xfrm>
          <a:prstGeom prst="rect">
            <a:avLst/>
          </a:prstGeom>
          <a:solidFill>
            <a:schemeClr val="bg1"/>
          </a:solidFill>
        </p:spPr>
        <p:txBody>
          <a:bodyPr wrap="square" lIns="91440" tIns="45720" rIns="91440" bIns="45720">
            <a:spAutoFit/>
          </a:bodyPr>
          <a:lstStyle/>
          <a:p>
            <a:pPr algn="ctr"/>
            <a:r>
              <a:rPr lang="en-US" sz="23900" b="1" cap="none" spc="0" dirty="0" smtClean="0">
                <a:ln w="22225">
                  <a:solidFill>
                    <a:schemeClr val="accent2"/>
                  </a:solidFill>
                  <a:prstDash val="solid"/>
                </a:ln>
                <a:solidFill>
                  <a:schemeClr val="accent2">
                    <a:lumMod val="40000"/>
                    <a:lumOff val="60000"/>
                  </a:schemeClr>
                </a:solidFill>
                <a:effectLst/>
              </a:rPr>
              <a:t>Q &amp; A</a:t>
            </a:r>
            <a:endParaRPr lang="en-US" sz="239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8358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 </a:t>
            </a:r>
            <a:r>
              <a:rPr lang="en-US" dirty="0" smtClean="0"/>
              <a:t>Reflect upon personal cultural values</a:t>
            </a:r>
          </a:p>
          <a:p>
            <a:pPr>
              <a:buFont typeface="Wingdings" panose="05000000000000000000" pitchFamily="2" charset="2"/>
              <a:buChar char="v"/>
            </a:pPr>
            <a:r>
              <a:rPr lang="en-US" dirty="0"/>
              <a:t> </a:t>
            </a:r>
            <a:r>
              <a:rPr lang="en-US" dirty="0" smtClean="0"/>
              <a:t>Share successful OISS programs and philosophies </a:t>
            </a:r>
          </a:p>
          <a:p>
            <a:pPr>
              <a:buFont typeface="Wingdings" panose="05000000000000000000" pitchFamily="2" charset="2"/>
              <a:buChar char="v"/>
            </a:pPr>
            <a:r>
              <a:rPr lang="en-US" dirty="0"/>
              <a:t> </a:t>
            </a:r>
            <a:r>
              <a:rPr lang="en-US" dirty="0" smtClean="0"/>
              <a:t>Brainstorm tactics for your classroom community</a:t>
            </a:r>
          </a:p>
          <a:p>
            <a:pPr>
              <a:buFont typeface="Wingdings" panose="05000000000000000000" pitchFamily="2" charset="2"/>
              <a:buChar char="v"/>
            </a:pPr>
            <a:r>
              <a:rPr lang="en-US" dirty="0"/>
              <a:t> </a:t>
            </a:r>
            <a:r>
              <a:rPr lang="en-US" dirty="0" smtClean="0"/>
              <a:t>Pair and share action worksheets</a:t>
            </a:r>
          </a:p>
          <a:p>
            <a:pPr>
              <a:buFont typeface="Wingdings" panose="05000000000000000000" pitchFamily="2" charset="2"/>
              <a:buChar char="v"/>
            </a:pPr>
            <a:endParaRPr lang="en-US" dirty="0"/>
          </a:p>
          <a:p>
            <a:pPr>
              <a:buFont typeface="Wingdings" panose="05000000000000000000" pitchFamily="2" charset="2"/>
              <a:buChar char="v"/>
            </a:pPr>
            <a:endParaRPr lang="en-US" dirty="0" smtClean="0"/>
          </a:p>
          <a:p>
            <a:pPr>
              <a:buFont typeface="Wingdings" panose="05000000000000000000" pitchFamily="2" charset="2"/>
              <a:buChar char="v"/>
            </a:pPr>
            <a:endParaRPr lang="en-US" dirty="0" smtClean="0"/>
          </a:p>
          <a:p>
            <a:pPr>
              <a:buFont typeface="Wingdings" panose="05000000000000000000" pitchFamily="2" charset="2"/>
              <a:buChar char="v"/>
            </a:pPr>
            <a:endParaRPr lang="en-US" dirty="0" smtClean="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40745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Mapping Exercise</a:t>
            </a:r>
            <a:endParaRPr lang="en-US" dirty="0"/>
          </a:p>
        </p:txBody>
      </p:sp>
      <p:sp>
        <p:nvSpPr>
          <p:cNvPr id="3" name="Content Placeholder 2"/>
          <p:cNvSpPr>
            <a:spLocks noGrp="1"/>
          </p:cNvSpPr>
          <p:nvPr>
            <p:ph idx="1"/>
          </p:nvPr>
        </p:nvSpPr>
        <p:spPr/>
        <p:txBody>
          <a:bodyPr/>
          <a:lstStyle/>
          <a:p>
            <a:r>
              <a:rPr lang="en-US" dirty="0" smtClean="0"/>
              <a:t>Personal mapping is the process of identifying, recording and assessing personal and cultural values.</a:t>
            </a:r>
          </a:p>
          <a:p>
            <a:r>
              <a:rPr lang="en-US" dirty="0" smtClean="0"/>
              <a:t>All the experiences we have growing up have contributed to who we are today, particularly in terms of what we value, what we believe, what we know, and how we behave.</a:t>
            </a:r>
            <a:endParaRPr lang="en-US" dirty="0"/>
          </a:p>
        </p:txBody>
      </p:sp>
    </p:spTree>
    <p:extLst>
      <p:ext uri="{BB962C8B-B14F-4D97-AF65-F5344CB8AC3E}">
        <p14:creationId xmlns:p14="http://schemas.microsoft.com/office/powerpoint/2010/main" val="2505974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0404" y="963767"/>
            <a:ext cx="5906594" cy="1036742"/>
          </a:xfrm>
        </p:spPr>
        <p:txBody>
          <a:bodyPr/>
          <a:lstStyle/>
          <a:p>
            <a:pPr algn="ctr"/>
            <a:r>
              <a:rPr lang="en-US" dirty="0" smtClean="0"/>
              <a:t>Directions</a:t>
            </a:r>
            <a:endParaRPr lang="en-US" dirty="0"/>
          </a:p>
        </p:txBody>
      </p:sp>
      <p:sp>
        <p:nvSpPr>
          <p:cNvPr id="3" name="Content Placeholder 2"/>
          <p:cNvSpPr>
            <a:spLocks noGrp="1"/>
          </p:cNvSpPr>
          <p:nvPr>
            <p:ph sz="half" idx="4294967295"/>
          </p:nvPr>
        </p:nvSpPr>
        <p:spPr>
          <a:xfrm>
            <a:off x="1779326" y="2144416"/>
            <a:ext cx="7694486" cy="1910543"/>
          </a:xfrm>
        </p:spPr>
        <p:txBody>
          <a:bodyPr>
            <a:noAutofit/>
          </a:bodyPr>
          <a:lstStyle/>
          <a:p>
            <a:r>
              <a:rPr lang="en-US" dirty="0"/>
              <a:t>Take a few moments to complete this diagram.  In as many circles as you can, write a word you feel describes you or is a significant part of who you are or how you choose to identify yourself to others (e.g., sister, student, teacher, Asian, religious affiliation, political affiliation).</a:t>
            </a:r>
          </a:p>
        </p:txBody>
      </p:sp>
      <p:grpSp>
        <p:nvGrpSpPr>
          <p:cNvPr id="4" name="Group 3"/>
          <p:cNvGrpSpPr>
            <a:grpSpLocks noChangeAspect="1"/>
          </p:cNvGrpSpPr>
          <p:nvPr/>
        </p:nvGrpSpPr>
        <p:grpSpPr bwMode="auto">
          <a:xfrm>
            <a:off x="6180287" y="3892339"/>
            <a:ext cx="4429746" cy="2363153"/>
            <a:chOff x="2527" y="4631"/>
            <a:chExt cx="7200" cy="4598"/>
          </a:xfrm>
        </p:grpSpPr>
        <p:sp>
          <p:nvSpPr>
            <p:cNvPr id="5" name="AutoShape 5"/>
            <p:cNvSpPr>
              <a:spLocks noChangeAspect="1" noChangeArrowheads="1"/>
            </p:cNvSpPr>
            <p:nvPr/>
          </p:nvSpPr>
          <p:spPr bwMode="auto">
            <a:xfrm>
              <a:off x="2527" y="4631"/>
              <a:ext cx="7200" cy="4598"/>
            </a:xfrm>
            <a:prstGeom prst="rect">
              <a:avLst/>
            </a:prstGeom>
            <a:noFill/>
            <a:ln w="9525">
              <a:noFill/>
              <a:miter lim="800000"/>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6" name="Oval 5"/>
            <p:cNvSpPr>
              <a:spLocks noChangeArrowheads="1"/>
            </p:cNvSpPr>
            <p:nvPr/>
          </p:nvSpPr>
          <p:spPr bwMode="auto">
            <a:xfrm>
              <a:off x="5573" y="6024"/>
              <a:ext cx="1800" cy="1115"/>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7" name="Line 7"/>
            <p:cNvSpPr>
              <a:spLocks noChangeShapeType="1"/>
            </p:cNvSpPr>
            <p:nvPr/>
          </p:nvSpPr>
          <p:spPr bwMode="auto">
            <a:xfrm flipH="1" flipV="1">
              <a:off x="4327" y="5745"/>
              <a:ext cx="1385" cy="558"/>
            </a:xfrm>
            <a:prstGeom prst="line">
              <a:avLst/>
            </a:prstGeom>
            <a:no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8" name="Line 8"/>
            <p:cNvSpPr>
              <a:spLocks noChangeShapeType="1"/>
            </p:cNvSpPr>
            <p:nvPr/>
          </p:nvSpPr>
          <p:spPr bwMode="auto">
            <a:xfrm flipV="1">
              <a:off x="6542" y="5188"/>
              <a:ext cx="0" cy="836"/>
            </a:xfrm>
            <a:prstGeom prst="line">
              <a:avLst/>
            </a:prstGeom>
            <a:no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9" name="Line 9"/>
            <p:cNvSpPr>
              <a:spLocks noChangeShapeType="1"/>
            </p:cNvSpPr>
            <p:nvPr/>
          </p:nvSpPr>
          <p:spPr bwMode="auto">
            <a:xfrm flipV="1">
              <a:off x="7096" y="5467"/>
              <a:ext cx="969" cy="697"/>
            </a:xfrm>
            <a:prstGeom prst="line">
              <a:avLst/>
            </a:prstGeom>
            <a:no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0" name="Line 10"/>
            <p:cNvSpPr>
              <a:spLocks noChangeShapeType="1"/>
            </p:cNvSpPr>
            <p:nvPr/>
          </p:nvSpPr>
          <p:spPr bwMode="auto">
            <a:xfrm>
              <a:off x="7373" y="6582"/>
              <a:ext cx="969" cy="0"/>
            </a:xfrm>
            <a:prstGeom prst="line">
              <a:avLst/>
            </a:prstGeom>
            <a:no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1" name="Line 11"/>
            <p:cNvSpPr>
              <a:spLocks noChangeShapeType="1"/>
            </p:cNvSpPr>
            <p:nvPr/>
          </p:nvSpPr>
          <p:spPr bwMode="auto">
            <a:xfrm>
              <a:off x="7096" y="7000"/>
              <a:ext cx="693" cy="975"/>
            </a:xfrm>
            <a:prstGeom prst="line">
              <a:avLst/>
            </a:prstGeom>
            <a:no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2" name="Line 12"/>
            <p:cNvSpPr>
              <a:spLocks noChangeShapeType="1"/>
            </p:cNvSpPr>
            <p:nvPr/>
          </p:nvSpPr>
          <p:spPr bwMode="auto">
            <a:xfrm flipH="1">
              <a:off x="5435" y="7139"/>
              <a:ext cx="830" cy="1115"/>
            </a:xfrm>
            <a:prstGeom prst="line">
              <a:avLst/>
            </a:prstGeom>
            <a:no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3" name="Line 13"/>
            <p:cNvSpPr>
              <a:spLocks noChangeShapeType="1"/>
            </p:cNvSpPr>
            <p:nvPr/>
          </p:nvSpPr>
          <p:spPr bwMode="auto">
            <a:xfrm flipH="1">
              <a:off x="4050" y="6721"/>
              <a:ext cx="1523" cy="279"/>
            </a:xfrm>
            <a:prstGeom prst="line">
              <a:avLst/>
            </a:prstGeom>
            <a:no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4" name="Oval 13"/>
            <p:cNvSpPr>
              <a:spLocks noChangeArrowheads="1"/>
            </p:cNvSpPr>
            <p:nvPr/>
          </p:nvSpPr>
          <p:spPr bwMode="auto">
            <a:xfrm>
              <a:off x="3358" y="5327"/>
              <a:ext cx="1107" cy="698"/>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5" name="Oval 14"/>
            <p:cNvSpPr>
              <a:spLocks noChangeArrowheads="1"/>
            </p:cNvSpPr>
            <p:nvPr/>
          </p:nvSpPr>
          <p:spPr bwMode="auto">
            <a:xfrm>
              <a:off x="6542" y="4910"/>
              <a:ext cx="139" cy="139"/>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6" name="Oval 15"/>
            <p:cNvSpPr>
              <a:spLocks noChangeArrowheads="1"/>
            </p:cNvSpPr>
            <p:nvPr/>
          </p:nvSpPr>
          <p:spPr bwMode="auto">
            <a:xfrm>
              <a:off x="5989" y="4631"/>
              <a:ext cx="1106" cy="698"/>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7" name="Oval 16"/>
            <p:cNvSpPr>
              <a:spLocks noChangeArrowheads="1"/>
            </p:cNvSpPr>
            <p:nvPr/>
          </p:nvSpPr>
          <p:spPr bwMode="auto">
            <a:xfrm>
              <a:off x="7927" y="4910"/>
              <a:ext cx="1107" cy="698"/>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8" name="Oval 17"/>
            <p:cNvSpPr>
              <a:spLocks noChangeArrowheads="1"/>
            </p:cNvSpPr>
            <p:nvPr/>
          </p:nvSpPr>
          <p:spPr bwMode="auto">
            <a:xfrm>
              <a:off x="8342" y="6164"/>
              <a:ext cx="1107" cy="698"/>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19" name="Oval 18"/>
            <p:cNvSpPr>
              <a:spLocks noChangeArrowheads="1"/>
            </p:cNvSpPr>
            <p:nvPr/>
          </p:nvSpPr>
          <p:spPr bwMode="auto">
            <a:xfrm>
              <a:off x="2942" y="6721"/>
              <a:ext cx="1107" cy="698"/>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20" name="Oval 19"/>
            <p:cNvSpPr>
              <a:spLocks noChangeArrowheads="1"/>
            </p:cNvSpPr>
            <p:nvPr/>
          </p:nvSpPr>
          <p:spPr bwMode="auto">
            <a:xfrm>
              <a:off x="4465" y="8114"/>
              <a:ext cx="1107" cy="699"/>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sp>
          <p:nvSpPr>
            <p:cNvPr id="21" name="Oval 20"/>
            <p:cNvSpPr>
              <a:spLocks noChangeArrowheads="1"/>
            </p:cNvSpPr>
            <p:nvPr/>
          </p:nvSpPr>
          <p:spPr bwMode="auto">
            <a:xfrm>
              <a:off x="7650" y="7836"/>
              <a:ext cx="1107" cy="698"/>
            </a:xfrm>
            <a:prstGeom prst="ellipse">
              <a:avLst/>
            </a:prstGeom>
            <a:solidFill>
              <a:srgbClr val="FFFFFF"/>
            </a:solidFill>
            <a:ln w="9525">
              <a:solidFill>
                <a:srgbClr val="000000"/>
              </a:solidFill>
              <a:round/>
              <a:headEnd/>
              <a:tailEnd/>
            </a:ln>
          </p:spPr>
          <p:txBody>
            <a:bodyPr/>
            <a:ls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p>
          </p:txBody>
        </p:sp>
      </p:grpSp>
    </p:spTree>
    <p:extLst>
      <p:ext uri="{BB962C8B-B14F-4D97-AF65-F5344CB8AC3E}">
        <p14:creationId xmlns:p14="http://schemas.microsoft.com/office/powerpoint/2010/main" val="3598968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Directions</a:t>
            </a:r>
            <a:endParaRPr lang="en-US" dirty="0"/>
          </a:p>
        </p:txBody>
      </p:sp>
      <p:sp>
        <p:nvSpPr>
          <p:cNvPr id="3" name="Content Placeholder 2"/>
          <p:cNvSpPr>
            <a:spLocks noGrp="1"/>
          </p:cNvSpPr>
          <p:nvPr>
            <p:ph idx="1"/>
          </p:nvPr>
        </p:nvSpPr>
        <p:spPr/>
        <p:txBody>
          <a:bodyPr/>
          <a:lstStyle/>
          <a:p>
            <a:r>
              <a:rPr lang="en-US" dirty="0" smtClean="0"/>
              <a:t>Now, add some values you attribute to the circles.  </a:t>
            </a:r>
          </a:p>
          <a:p>
            <a:pPr lvl="1"/>
            <a:r>
              <a:rPr lang="en-US" dirty="0" smtClean="0"/>
              <a:t>For example, values from being a student might be “independence,” “respect for knowledge,” or “question authority.”</a:t>
            </a:r>
            <a:endParaRPr lang="en-US" dirty="0"/>
          </a:p>
        </p:txBody>
      </p:sp>
    </p:spTree>
    <p:extLst>
      <p:ext uri="{BB962C8B-B14F-4D97-AF65-F5344CB8AC3E}">
        <p14:creationId xmlns:p14="http://schemas.microsoft.com/office/powerpoint/2010/main" val="3752755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4740" y="668914"/>
            <a:ext cx="7716838" cy="867113"/>
          </a:xfrm>
        </p:spPr>
        <p:txBody>
          <a:bodyPr/>
          <a:lstStyle/>
          <a:p>
            <a:pPr algn="ctr"/>
            <a:r>
              <a:rPr lang="en-US" dirty="0" smtClean="0"/>
              <a:t>Small Group Reflection</a:t>
            </a:r>
            <a:endParaRPr lang="en-US" dirty="0"/>
          </a:p>
        </p:txBody>
      </p:sp>
      <p:sp>
        <p:nvSpPr>
          <p:cNvPr id="3" name="Content Placeholder 2"/>
          <p:cNvSpPr>
            <a:spLocks noGrp="1"/>
          </p:cNvSpPr>
          <p:nvPr>
            <p:ph idx="4294967295"/>
          </p:nvPr>
        </p:nvSpPr>
        <p:spPr>
          <a:xfrm>
            <a:off x="2099987" y="1953234"/>
            <a:ext cx="7716838" cy="4465038"/>
          </a:xfrm>
        </p:spPr>
        <p:txBody>
          <a:bodyPr>
            <a:normAutofit/>
          </a:bodyPr>
          <a:lstStyle/>
          <a:p>
            <a:pPr marL="457200" indent="-457200">
              <a:buFont typeface="+mj-lt"/>
              <a:buAutoNum type="arabicPeriod"/>
            </a:pPr>
            <a:r>
              <a:rPr lang="en-US" dirty="0" smtClean="0"/>
              <a:t>If you had to pick just one circle, which would it be? Two circles? Why are these the most important parts of your cultural identity?</a:t>
            </a:r>
          </a:p>
          <a:p>
            <a:pPr marL="457200" indent="-457200">
              <a:buFont typeface="+mj-lt"/>
              <a:buAutoNum type="arabicPeriod"/>
            </a:pPr>
            <a:r>
              <a:rPr lang="en-US" dirty="0" smtClean="0"/>
              <a:t>How do these circles change when you are within your different social circles?</a:t>
            </a:r>
          </a:p>
          <a:p>
            <a:pPr marL="457200" indent="-457200">
              <a:buFont typeface="+mj-lt"/>
              <a:buAutoNum type="arabicPeriod"/>
            </a:pPr>
            <a:r>
              <a:rPr lang="en-US" dirty="0" smtClean="0"/>
              <a:t>What insights can you gain about yourself in completing the personal mapping exercise?</a:t>
            </a:r>
          </a:p>
          <a:p>
            <a:pPr marL="457200" indent="-457200">
              <a:buFont typeface="+mj-lt"/>
              <a:buAutoNum type="arabicPeriod"/>
            </a:pPr>
            <a:r>
              <a:rPr lang="en-US" dirty="0" smtClean="0"/>
              <a:t>How might your values be impacting your work with students, staff and faculty?</a:t>
            </a:r>
          </a:p>
          <a:p>
            <a:pPr marL="457200" indent="-457200">
              <a:buFont typeface="+mj-lt"/>
              <a:buAutoNum type="arabicPeriod"/>
            </a:pPr>
            <a:r>
              <a:rPr lang="en-US" dirty="0" smtClean="0"/>
              <a:t>What value difference have you encountered in your own work?</a:t>
            </a:r>
          </a:p>
          <a:p>
            <a:pPr marL="457200" indent="-457200">
              <a:buFont typeface="+mj-lt"/>
              <a:buAutoNum type="arabicPeriod"/>
            </a:pPr>
            <a:r>
              <a:rPr lang="en-US" dirty="0" smtClean="0"/>
              <a:t>Based on your circles, how might others perceive you?</a:t>
            </a:r>
          </a:p>
          <a:p>
            <a:endParaRPr lang="en-US" dirty="0"/>
          </a:p>
        </p:txBody>
      </p:sp>
    </p:spTree>
    <p:extLst>
      <p:ext uri="{BB962C8B-B14F-4D97-AF65-F5344CB8AC3E}">
        <p14:creationId xmlns:p14="http://schemas.microsoft.com/office/powerpoint/2010/main" val="3470311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Positionality</a:t>
            </a:r>
            <a:endParaRPr lang="en-US" dirty="0"/>
          </a:p>
        </p:txBody>
      </p:sp>
      <p:sp>
        <p:nvSpPr>
          <p:cNvPr id="9" name="Text Placeholder 8"/>
          <p:cNvSpPr>
            <a:spLocks noGrp="1"/>
          </p:cNvSpPr>
          <p:nvPr>
            <p:ph type="body" idx="1"/>
          </p:nvPr>
        </p:nvSpPr>
        <p:spPr/>
        <p:txBody>
          <a:bodyPr/>
          <a:lstStyle/>
          <a:p>
            <a:r>
              <a:rPr lang="en-US" dirty="0" smtClean="0"/>
              <a:t>Definition:</a:t>
            </a:r>
            <a:endParaRPr lang="en-US" dirty="0"/>
          </a:p>
        </p:txBody>
      </p:sp>
      <p:sp>
        <p:nvSpPr>
          <p:cNvPr id="7" name="Content Placeholder 6"/>
          <p:cNvSpPr>
            <a:spLocks noGrp="1"/>
          </p:cNvSpPr>
          <p:nvPr>
            <p:ph sz="half" idx="2"/>
          </p:nvPr>
        </p:nvSpPr>
        <p:spPr/>
        <p:txBody>
          <a:bodyPr>
            <a:normAutofit/>
          </a:bodyPr>
          <a:lstStyle/>
          <a:p>
            <a:pPr>
              <a:buNone/>
            </a:pPr>
            <a:r>
              <a:rPr lang="en-US" dirty="0" smtClean="0"/>
              <a:t>	</a:t>
            </a:r>
            <a:r>
              <a:rPr lang="en-US" dirty="0" err="1" smtClean="0"/>
              <a:t>Positionality</a:t>
            </a:r>
            <a:r>
              <a:rPr lang="en-US" dirty="0" smtClean="0"/>
              <a:t> refers to ones social location or position within an intersecting web of socially constructed hierarchical categories such as race, class, gender, sexual orientation, religion, nationality and physical abilities to name a few.</a:t>
            </a:r>
            <a:endParaRPr lang="en-US" dirty="0"/>
          </a:p>
        </p:txBody>
      </p:sp>
      <p:sp>
        <p:nvSpPr>
          <p:cNvPr id="10" name="Text Placeholder 9"/>
          <p:cNvSpPr>
            <a:spLocks noGrp="1"/>
          </p:cNvSpPr>
          <p:nvPr>
            <p:ph type="body" sz="quarter" idx="3"/>
          </p:nvPr>
        </p:nvSpPr>
        <p:spPr/>
        <p:txBody>
          <a:bodyPr/>
          <a:lstStyle/>
          <a:p>
            <a:r>
              <a:rPr lang="en-US" dirty="0" smtClean="0"/>
              <a:t>Reflection:</a:t>
            </a:r>
            <a:endParaRPr lang="en-US" dirty="0"/>
          </a:p>
        </p:txBody>
      </p:sp>
      <p:sp>
        <p:nvSpPr>
          <p:cNvPr id="11" name="Content Placeholder 10"/>
          <p:cNvSpPr>
            <a:spLocks noGrp="1"/>
          </p:cNvSpPr>
          <p:nvPr>
            <p:ph sz="quarter" idx="4"/>
          </p:nvPr>
        </p:nvSpPr>
        <p:spPr/>
        <p:txBody>
          <a:bodyPr>
            <a:normAutofit/>
          </a:bodyPr>
          <a:lstStyle/>
          <a:p>
            <a:r>
              <a:rPr lang="en-US" dirty="0" smtClean="0"/>
              <a:t>Consider how your </a:t>
            </a:r>
            <a:r>
              <a:rPr lang="en-US" dirty="0" err="1" smtClean="0"/>
              <a:t>postionality</a:t>
            </a:r>
            <a:r>
              <a:rPr lang="en-US" dirty="0" smtClean="0"/>
              <a:t> impacts your experiences, understanding, and knowledge about yourself and the world around you. How does your </a:t>
            </a:r>
            <a:r>
              <a:rPr lang="en-US" dirty="0" err="1" smtClean="0"/>
              <a:t>postionality</a:t>
            </a:r>
            <a:r>
              <a:rPr lang="en-US" dirty="0" smtClean="0"/>
              <a:t> impact your intercultural communication interactions?</a:t>
            </a:r>
            <a:endParaRPr lang="en-US" dirty="0"/>
          </a:p>
        </p:txBody>
      </p:sp>
    </p:spTree>
    <p:extLst>
      <p:ext uri="{BB962C8B-B14F-4D97-AF65-F5344CB8AC3E}">
        <p14:creationId xmlns:p14="http://schemas.microsoft.com/office/powerpoint/2010/main" val="1344482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Mapping Debrief</a:t>
            </a:r>
          </a:p>
        </p:txBody>
      </p:sp>
      <p:sp>
        <p:nvSpPr>
          <p:cNvPr id="8" name="Content Placeholder 7"/>
          <p:cNvSpPr>
            <a:spLocks noGrp="1"/>
          </p:cNvSpPr>
          <p:nvPr>
            <p:ph sz="half" idx="2"/>
          </p:nvPr>
        </p:nvSpPr>
        <p:spPr>
          <a:xfrm>
            <a:off x="1562533" y="2448495"/>
            <a:ext cx="3657600" cy="3379651"/>
          </a:xfrm>
        </p:spPr>
        <p:txBody>
          <a:bodyPr>
            <a:normAutofit fontScale="92500"/>
          </a:bodyPr>
          <a:lstStyle/>
          <a:p>
            <a:r>
              <a:rPr lang="en-US" sz="2800" dirty="0"/>
              <a:t>One challenge is that you may only be seen as a U.S. American, male/female, Korean, etc.</a:t>
            </a:r>
          </a:p>
          <a:p>
            <a:r>
              <a:rPr lang="en-US" sz="2800" dirty="0"/>
              <a:t> Similarly it is important to realize that all people are complex and have multiple layers of identity</a:t>
            </a:r>
          </a:p>
        </p:txBody>
      </p:sp>
      <p:sp>
        <p:nvSpPr>
          <p:cNvPr id="14" name="Text Placeholder 13"/>
          <p:cNvSpPr>
            <a:spLocks noGrp="1"/>
          </p:cNvSpPr>
          <p:nvPr>
            <p:ph type="body" sz="quarter" idx="3"/>
          </p:nvPr>
        </p:nvSpPr>
        <p:spPr>
          <a:xfrm>
            <a:off x="6879596" y="2545755"/>
            <a:ext cx="3657600" cy="3282391"/>
          </a:xfrm>
        </p:spPr>
        <p:txBody>
          <a:bodyPr/>
          <a:lstStyle/>
          <a:p>
            <a:r>
              <a:rPr lang="en-US" sz="2400" dirty="0"/>
              <a:t>Just as you don’t have one identity, don’t fall into a trap of limiting others to one identity.</a:t>
            </a:r>
          </a:p>
          <a:p>
            <a:endParaRPr lang="en-US" dirty="0"/>
          </a:p>
        </p:txBody>
      </p:sp>
      <p:sp>
        <p:nvSpPr>
          <p:cNvPr id="16" name="Content Placeholder 14"/>
          <p:cNvSpPr>
            <a:spLocks noGrp="1"/>
          </p:cNvSpPr>
          <p:nvPr/>
        </p:nvSpPr>
        <p:spPr>
          <a:xfrm>
            <a:off x="9905141" y="277951"/>
            <a:ext cx="3657600" cy="2743199"/>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2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59826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1733</TotalTime>
  <Words>577</Words>
  <Application>Microsoft Office PowerPoint</Application>
  <PresentationFormat>Custom</PresentationFormat>
  <Paragraphs>95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Retrospect</vt:lpstr>
      <vt:lpstr>Acrobat Document</vt:lpstr>
      <vt:lpstr>Community in the classroom </vt:lpstr>
      <vt:lpstr>PowerPoint Presentation</vt:lpstr>
      <vt:lpstr>Objectives</vt:lpstr>
      <vt:lpstr>Personal Mapping Exercise</vt:lpstr>
      <vt:lpstr>Directions</vt:lpstr>
      <vt:lpstr>More Directions</vt:lpstr>
      <vt:lpstr>Small Group Reflection</vt:lpstr>
      <vt:lpstr>Positionality</vt:lpstr>
      <vt:lpstr>Mapping Debrief</vt:lpstr>
      <vt:lpstr>Connecting to community building:</vt:lpstr>
      <vt:lpstr>Our population </vt:lpstr>
      <vt:lpstr>PowerPoint Presentation</vt:lpstr>
      <vt:lpstr>Acculturation issues</vt:lpstr>
      <vt:lpstr>Our programs</vt:lpstr>
      <vt:lpstr>Service Learning </vt:lpstr>
      <vt:lpstr>Extended International Academic Orientation Program (EIAOP)</vt:lpstr>
      <vt:lpstr>OISS Coffee Hour </vt:lpstr>
      <vt:lpstr>Field Trips</vt:lpstr>
      <vt:lpstr>Reflection</vt:lpstr>
      <vt:lpstr>Worksheet &amp; Discussion</vt:lpstr>
      <vt:lpstr>PowerPoint Presentation</vt:lpstr>
    </vt:vector>
  </TitlesOfParts>
  <Company>ISP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 students to communicate across culture</dc:title>
  <dc:creator>Joy Walter</dc:creator>
  <cp:lastModifiedBy>GovenK</cp:lastModifiedBy>
  <cp:revision>19</cp:revision>
  <dcterms:created xsi:type="dcterms:W3CDTF">2016-10-11T19:34:57Z</dcterms:created>
  <dcterms:modified xsi:type="dcterms:W3CDTF">2016-10-24T12:38:11Z</dcterms:modified>
</cp:coreProperties>
</file>