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84" r:id="rId3"/>
    <p:sldId id="258" r:id="rId4"/>
    <p:sldId id="259" r:id="rId5"/>
    <p:sldId id="278" r:id="rId6"/>
    <p:sldId id="260" r:id="rId7"/>
    <p:sldId id="279" r:id="rId8"/>
    <p:sldId id="272" r:id="rId9"/>
    <p:sldId id="261" r:id="rId10"/>
    <p:sldId id="285" r:id="rId11"/>
    <p:sldId id="262" r:id="rId12"/>
    <p:sldId id="263" r:id="rId13"/>
    <p:sldId id="281" r:id="rId14"/>
    <p:sldId id="264" r:id="rId15"/>
    <p:sldId id="282" r:id="rId16"/>
    <p:sldId id="265" r:id="rId17"/>
    <p:sldId id="268" r:id="rId18"/>
    <p:sldId id="266" r:id="rId19"/>
    <p:sldId id="269" r:id="rId20"/>
    <p:sldId id="276" r:id="rId21"/>
    <p:sldId id="267" r:id="rId22"/>
    <p:sldId id="270" r:id="rId23"/>
    <p:sldId id="274" r:id="rId24"/>
    <p:sldId id="277" r:id="rId25"/>
    <p:sldId id="271" r:id="rId26"/>
    <p:sldId id="283" r:id="rId27"/>
    <p:sldId id="280" r:id="rId28"/>
    <p:sldId id="273"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62" autoAdjust="0"/>
  </p:normalViewPr>
  <p:slideViewPr>
    <p:cSldViewPr>
      <p:cViewPr>
        <p:scale>
          <a:sx n="70" d="100"/>
          <a:sy n="70" d="100"/>
        </p:scale>
        <p:origin x="-2178"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FAFBB04-5131-4D41-A31D-E19A13B376B1}" type="slidenum">
              <a:rPr lang="en-US" smtClean="0"/>
              <a:t>‹#›</a:t>
            </a:fld>
            <a:endParaRPr lang="en-US" dirty="0"/>
          </a:p>
        </p:txBody>
      </p:sp>
    </p:spTree>
    <p:extLst>
      <p:ext uri="{BB962C8B-B14F-4D97-AF65-F5344CB8AC3E}">
        <p14:creationId xmlns:p14="http://schemas.microsoft.com/office/powerpoint/2010/main" val="2444865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9DA4C28-5354-404A-B407-6DE496036E79}" type="slidenum">
              <a:rPr lang="en-US" smtClean="0"/>
              <a:t>‹#›</a:t>
            </a:fld>
            <a:endParaRPr lang="en-US" dirty="0"/>
          </a:p>
        </p:txBody>
      </p:sp>
    </p:spTree>
    <p:extLst>
      <p:ext uri="{BB962C8B-B14F-4D97-AF65-F5344CB8AC3E}">
        <p14:creationId xmlns:p14="http://schemas.microsoft.com/office/powerpoint/2010/main" val="12088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A4C28-5354-404A-B407-6DE496036E79}" type="slidenum">
              <a:rPr lang="en-US" smtClean="0"/>
              <a:t>1</a:t>
            </a:fld>
            <a:endParaRPr lang="en-US" dirty="0"/>
          </a:p>
        </p:txBody>
      </p:sp>
    </p:spTree>
    <p:extLst>
      <p:ext uri="{BB962C8B-B14F-4D97-AF65-F5344CB8AC3E}">
        <p14:creationId xmlns:p14="http://schemas.microsoft.com/office/powerpoint/2010/main" val="3854809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2AE804F-C776-4D65-A8EF-74131EFF4ECB}" type="datetimeFigureOut">
              <a:rPr lang="en-US" smtClean="0"/>
              <a:t>10/10/2016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B97732B-B6D4-460E-9783-26FD452CF3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97732B-B6D4-460E-9783-26FD452CF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97732B-B6D4-460E-9783-26FD452CF3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97732B-B6D4-460E-9783-26FD452CF31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97732B-B6D4-460E-9783-26FD452CF31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B97732B-B6D4-460E-9783-26FD452CF31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B97732B-B6D4-460E-9783-26FD452CF3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B97732B-B6D4-460E-9783-26FD452CF31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AE804F-C776-4D65-A8EF-74131EFF4ECB}" type="datetimeFigureOut">
              <a:rPr lang="en-US" smtClean="0"/>
              <a:t>10/10/2016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B97732B-B6D4-460E-9783-26FD452CF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2AE804F-C776-4D65-A8EF-74131EFF4ECB}" type="datetimeFigureOut">
              <a:rPr lang="en-US" smtClean="0"/>
              <a:t>10/10/2016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B97732B-B6D4-460E-9783-26FD452CF3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AE804F-C776-4D65-A8EF-74131EFF4ECB}" type="datetimeFigureOut">
              <a:rPr lang="en-US" smtClean="0"/>
              <a:t>10/10/2016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B97732B-B6D4-460E-9783-26FD452CF31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AE804F-C776-4D65-A8EF-74131EFF4ECB}" type="datetimeFigureOut">
              <a:rPr lang="en-US" smtClean="0"/>
              <a:t>10/10/2016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B97732B-B6D4-460E-9783-26FD452CF3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ncs.ed.gov/publications/pdf/CCRStandardsAdultEd.pdf" TargetMode="External"/><Relationship Id="rId2" Type="http://schemas.openxmlformats.org/officeDocument/2006/relationships/hyperlink" Target="https://www.vrae.org/default.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Team Teaching in </a:t>
            </a:r>
            <a:br>
              <a:rPr lang="en-US" dirty="0" smtClean="0"/>
            </a:br>
            <a:r>
              <a:rPr lang="en-US" dirty="0" smtClean="0"/>
              <a:t>the Classroom</a:t>
            </a:r>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It’s easier than you think!</a:t>
            </a:r>
          </a:p>
          <a:p>
            <a:r>
              <a:rPr lang="en-US" dirty="0" smtClean="0"/>
              <a:t> </a:t>
            </a:r>
            <a:endParaRPr lang="en-US" dirty="0"/>
          </a:p>
        </p:txBody>
      </p:sp>
    </p:spTree>
    <p:extLst>
      <p:ext uri="{BB962C8B-B14F-4D97-AF65-F5344CB8AC3E}">
        <p14:creationId xmlns:p14="http://schemas.microsoft.com/office/powerpoint/2010/main" val="11208406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www.vrae.org</a:t>
            </a:r>
            <a:endParaRPr lang="en-US" dirty="0" smtClean="0"/>
          </a:p>
          <a:p>
            <a:r>
              <a:rPr lang="en-US" dirty="0" smtClean="0">
                <a:hlinkClick r:id="rId3"/>
              </a:rPr>
              <a:t>https://lincs.ed.gov/publications/pdf/CCRStandardsAdultEd.pdf</a:t>
            </a:r>
            <a:endParaRPr lang="en-US" dirty="0"/>
          </a:p>
        </p:txBody>
      </p:sp>
      <p:sp>
        <p:nvSpPr>
          <p:cNvPr id="3" name="Title 2"/>
          <p:cNvSpPr>
            <a:spLocks noGrp="1"/>
          </p:cNvSpPr>
          <p:nvPr>
            <p:ph type="title"/>
          </p:nvPr>
        </p:nvSpPr>
        <p:spPr/>
        <p:txBody>
          <a:bodyPr>
            <a:normAutofit fontScale="90000"/>
          </a:bodyPr>
          <a:lstStyle/>
          <a:p>
            <a:r>
              <a:rPr lang="en-US" dirty="0" smtClean="0"/>
              <a:t>CCRS – College and Career Readiness Standards</a:t>
            </a:r>
            <a:endParaRPr lang="en-US" dirty="0"/>
          </a:p>
        </p:txBody>
      </p:sp>
    </p:spTree>
    <p:extLst>
      <p:ext uri="{BB962C8B-B14F-4D97-AF65-F5344CB8AC3E}">
        <p14:creationId xmlns:p14="http://schemas.microsoft.com/office/powerpoint/2010/main" val="169119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Addressing different levels, intentional vs random </a:t>
            </a:r>
            <a:r>
              <a:rPr lang="en-US" dirty="0" smtClean="0"/>
              <a:t>pairings</a:t>
            </a:r>
          </a:p>
          <a:p>
            <a:r>
              <a:rPr lang="en-US" dirty="0" smtClean="0"/>
              <a:t>Selecting targets - lesson plan page top portion </a:t>
            </a:r>
            <a:endParaRPr lang="en-US" dirty="0"/>
          </a:p>
        </p:txBody>
      </p:sp>
      <p:sp>
        <p:nvSpPr>
          <p:cNvPr id="3" name="Title 2"/>
          <p:cNvSpPr>
            <a:spLocks noGrp="1"/>
          </p:cNvSpPr>
          <p:nvPr>
            <p:ph type="title"/>
          </p:nvPr>
        </p:nvSpPr>
        <p:spPr/>
        <p:txBody>
          <a:bodyPr/>
          <a:lstStyle/>
          <a:p>
            <a:r>
              <a:rPr lang="en-US" dirty="0"/>
              <a:t>What Are the Skills and Topics? </a:t>
            </a:r>
          </a:p>
        </p:txBody>
      </p:sp>
      <p:pic>
        <p:nvPicPr>
          <p:cNvPr id="4" name="Picture 3" descr="Snipping Tool XP"/>
          <p:cNvPicPr>
            <a:picLocks noChangeAspect="1"/>
          </p:cNvPicPr>
          <p:nvPr/>
        </p:nvPicPr>
        <p:blipFill rotWithShape="1">
          <a:blip r:embed="rId2">
            <a:extLst>
              <a:ext uri="{28A0092B-C50C-407E-A947-70E740481C1C}">
                <a14:useLocalDpi xmlns:a14="http://schemas.microsoft.com/office/drawing/2010/main" val="0"/>
              </a:ext>
            </a:extLst>
          </a:blip>
          <a:srcRect l="1805" t="17992" r="2300"/>
          <a:stretch/>
        </p:blipFill>
        <p:spPr>
          <a:xfrm>
            <a:off x="541362" y="3200400"/>
            <a:ext cx="7929350" cy="2351524"/>
          </a:xfrm>
          <a:prstGeom prst="rect">
            <a:avLst/>
          </a:prstGeom>
        </p:spPr>
      </p:pic>
    </p:spTree>
    <p:extLst>
      <p:ext uri="{BB962C8B-B14F-4D97-AF65-F5344CB8AC3E}">
        <p14:creationId xmlns:p14="http://schemas.microsoft.com/office/powerpoint/2010/main" val="350895375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Planning together – formally and informally (insert picture)</a:t>
            </a:r>
            <a:endParaRPr lang="en-US" dirty="0"/>
          </a:p>
        </p:txBody>
      </p:sp>
      <p:sp>
        <p:nvSpPr>
          <p:cNvPr id="3" name="Title 2"/>
          <p:cNvSpPr>
            <a:spLocks noGrp="1"/>
          </p:cNvSpPr>
          <p:nvPr>
            <p:ph type="title"/>
          </p:nvPr>
        </p:nvSpPr>
        <p:spPr/>
        <p:txBody>
          <a:bodyPr/>
          <a:lstStyle/>
          <a:p>
            <a:r>
              <a:rPr lang="en-US" dirty="0" smtClean="0"/>
              <a:t>What it looks like in action!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819400"/>
            <a:ext cx="3962400" cy="2971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368" y="2819400"/>
            <a:ext cx="3962400" cy="2971800"/>
          </a:xfrm>
          <a:prstGeom prst="rect">
            <a:avLst/>
          </a:prstGeom>
        </p:spPr>
      </p:pic>
    </p:spTree>
    <p:extLst>
      <p:ext uri="{BB962C8B-B14F-4D97-AF65-F5344CB8AC3E}">
        <p14:creationId xmlns:p14="http://schemas.microsoft.com/office/powerpoint/2010/main" val="270119767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Keeping in mind our desired outcomes</a:t>
            </a:r>
            <a:endParaRPr lang="en-US" sz="3200" dirty="0"/>
          </a:p>
        </p:txBody>
      </p:sp>
      <p:sp>
        <p:nvSpPr>
          <p:cNvPr id="4" name="TextBox 3"/>
          <p:cNvSpPr txBox="1"/>
          <p:nvPr/>
        </p:nvSpPr>
        <p:spPr>
          <a:xfrm>
            <a:off x="381000" y="1219200"/>
            <a:ext cx="4114800" cy="5109091"/>
          </a:xfrm>
          <a:prstGeom prst="rect">
            <a:avLst/>
          </a:prstGeom>
          <a:noFill/>
        </p:spPr>
        <p:txBody>
          <a:bodyPr wrap="square" rtlCol="0">
            <a:spAutoFit/>
          </a:bodyPr>
          <a:lstStyle/>
          <a:p>
            <a:r>
              <a:rPr lang="en-US" sz="1400" b="1" dirty="0" smtClean="0"/>
              <a:t>Lynn’s Emergent English Class</a:t>
            </a:r>
          </a:p>
          <a:p>
            <a:endParaRPr lang="en-US" sz="1400" b="1" dirty="0"/>
          </a:p>
          <a:p>
            <a:r>
              <a:rPr lang="en-US" sz="1400" b="1" dirty="0" smtClean="0"/>
              <a:t>Weeks  </a:t>
            </a:r>
            <a:r>
              <a:rPr lang="en-US" sz="1400" b="1" dirty="0"/>
              <a:t>3, 4 &amp; 5 – Community Resources     </a:t>
            </a:r>
            <a:endParaRPr lang="en-US" sz="1400" dirty="0"/>
          </a:p>
          <a:p>
            <a:r>
              <a:rPr lang="en-US" sz="1400" b="1" dirty="0"/>
              <a:t>[Text: TO: 9, 12;  AS: 2;  V:5]</a:t>
            </a:r>
            <a:endParaRPr lang="en-US" sz="1400" dirty="0"/>
          </a:p>
          <a:p>
            <a:pPr lvl="0"/>
            <a:r>
              <a:rPr lang="en-US" sz="1400" b="1" u="sng" dirty="0"/>
              <a:t>Topic/Vocabulary:</a:t>
            </a:r>
            <a:r>
              <a:rPr lang="en-US" sz="1400" dirty="0"/>
              <a:t>  Around Town (maps, directions), Transportation, Destinations. </a:t>
            </a:r>
          </a:p>
          <a:p>
            <a:pPr lvl="0"/>
            <a:r>
              <a:rPr lang="en-US" sz="1400" b="1" u="sng" dirty="0"/>
              <a:t>Grammar:</a:t>
            </a:r>
            <a:r>
              <a:rPr lang="en-US" sz="1400" dirty="0"/>
              <a:t>  Questions with Do/Does, Where, How.  Using There is, There are.  Prepositions of location (next to, on, across from, between), Transportation  in/on. </a:t>
            </a:r>
          </a:p>
          <a:p>
            <a:pPr lvl="0"/>
            <a:r>
              <a:rPr lang="en-US" sz="1400" b="1" u="sng" dirty="0"/>
              <a:t>Speaking/Listening:</a:t>
            </a:r>
            <a:r>
              <a:rPr lang="en-US" sz="1400" dirty="0"/>
              <a:t> Ask and answer questions of related to the location of a person or place.  Describe a neighborhood or location.   </a:t>
            </a:r>
          </a:p>
          <a:p>
            <a:pPr lvl="0"/>
            <a:r>
              <a:rPr lang="en-US" sz="1400" b="1" u="sng" dirty="0"/>
              <a:t>Phonics / Pronunciation</a:t>
            </a:r>
            <a:r>
              <a:rPr lang="en-US" sz="1400" u="sng" dirty="0"/>
              <a:t>:</a:t>
            </a:r>
            <a:r>
              <a:rPr lang="en-US" sz="1400" dirty="0"/>
              <a:t> Letter names and sounds: </a:t>
            </a:r>
            <a:r>
              <a:rPr lang="en-US" sz="1400" i="1" dirty="0" err="1"/>
              <a:t>d,n,r,g,t,l</a:t>
            </a:r>
            <a:r>
              <a:rPr lang="en-US" sz="1400" dirty="0"/>
              <a:t>, long vowels: </a:t>
            </a:r>
            <a:r>
              <a:rPr lang="en-US" sz="1400" i="1" dirty="0"/>
              <a:t>o, </a:t>
            </a:r>
            <a:r>
              <a:rPr lang="en-US" sz="1400" i="1" dirty="0" err="1"/>
              <a:t>i</a:t>
            </a:r>
            <a:endParaRPr lang="en-US" sz="1400" dirty="0"/>
          </a:p>
          <a:p>
            <a:pPr lvl="0"/>
            <a:r>
              <a:rPr lang="en-US" sz="1400" b="1" u="sng" dirty="0"/>
              <a:t>Writing/Reading:</a:t>
            </a:r>
            <a:r>
              <a:rPr lang="en-US" sz="1400" b="1" dirty="0"/>
              <a:t> </a:t>
            </a:r>
            <a:r>
              <a:rPr lang="en-US" sz="1400" dirty="0"/>
              <a:t>Read / write words and simple sentences with long o and I words.  Write about own street. Read signs and a map.  Capitalization and punctuation.</a:t>
            </a:r>
          </a:p>
          <a:p>
            <a:pPr lvl="0"/>
            <a:r>
              <a:rPr lang="en-US" sz="1400" b="1" u="sng" dirty="0"/>
              <a:t>Career Connection:</a:t>
            </a:r>
            <a:r>
              <a:rPr lang="en-US" sz="1400" dirty="0"/>
              <a:t> Jobs in the community and jobs related to transportation</a:t>
            </a:r>
          </a:p>
          <a:p>
            <a:endParaRPr lang="en-US" dirty="0"/>
          </a:p>
        </p:txBody>
      </p:sp>
      <p:sp>
        <p:nvSpPr>
          <p:cNvPr id="5" name="TextBox 4"/>
          <p:cNvSpPr txBox="1"/>
          <p:nvPr/>
        </p:nvSpPr>
        <p:spPr>
          <a:xfrm>
            <a:off x="4876800" y="1219200"/>
            <a:ext cx="3581400" cy="338554"/>
          </a:xfrm>
          <a:prstGeom prst="rect">
            <a:avLst/>
          </a:prstGeom>
          <a:noFill/>
        </p:spPr>
        <p:txBody>
          <a:bodyPr wrap="square" rtlCol="0">
            <a:spAutoFit/>
          </a:bodyPr>
          <a:lstStyle/>
          <a:p>
            <a:r>
              <a:rPr lang="en-US" sz="1600" b="1" dirty="0" smtClean="0"/>
              <a:t>Renee’s Beginning English Class</a:t>
            </a:r>
            <a:endParaRPr lang="en-US" sz="1600" b="1" dirty="0"/>
          </a:p>
        </p:txBody>
      </p:sp>
      <p:sp>
        <p:nvSpPr>
          <p:cNvPr id="6" name="TextBox 5"/>
          <p:cNvSpPr txBox="1"/>
          <p:nvPr/>
        </p:nvSpPr>
        <p:spPr>
          <a:xfrm>
            <a:off x="4876800" y="1644134"/>
            <a:ext cx="3810000" cy="5324535"/>
          </a:xfrm>
          <a:prstGeom prst="rect">
            <a:avLst/>
          </a:prstGeom>
          <a:noFill/>
        </p:spPr>
        <p:txBody>
          <a:bodyPr wrap="square" rtlCol="0">
            <a:spAutoFit/>
          </a:bodyPr>
          <a:lstStyle/>
          <a:p>
            <a:r>
              <a:rPr lang="en-US" sz="1400" dirty="0" smtClean="0"/>
              <a:t> </a:t>
            </a:r>
            <a:r>
              <a:rPr lang="en-US" sz="1400" b="1" u="sng" dirty="0"/>
              <a:t>Community Resources</a:t>
            </a:r>
            <a:endParaRPr lang="en-US" sz="1400" dirty="0"/>
          </a:p>
          <a:p>
            <a:r>
              <a:rPr lang="en-US" sz="1400" b="1" dirty="0"/>
              <a:t> </a:t>
            </a:r>
            <a:endParaRPr lang="en-US" sz="1400" dirty="0"/>
          </a:p>
          <a:p>
            <a:r>
              <a:rPr lang="en-US" sz="1400" b="1" u="sng" dirty="0"/>
              <a:t>Week 3 Maps and Directions</a:t>
            </a:r>
            <a:r>
              <a:rPr lang="en-US" sz="1400" b="1" dirty="0"/>
              <a:t> </a:t>
            </a:r>
            <a:r>
              <a:rPr lang="en-US" sz="1400" dirty="0"/>
              <a:t>(All Star unit 2, Ventures unit 5)</a:t>
            </a:r>
          </a:p>
          <a:p>
            <a:pPr lvl="0"/>
            <a:r>
              <a:rPr lang="en-US" sz="1400" u="sng" dirty="0"/>
              <a:t>Skills and Activities</a:t>
            </a:r>
            <a:r>
              <a:rPr lang="en-US" sz="1400" dirty="0"/>
              <a:t>- giving/getting directions, naming buildings and places, reading, drawing, interpreting maps</a:t>
            </a:r>
          </a:p>
          <a:p>
            <a:pPr lvl="0"/>
            <a:r>
              <a:rPr lang="en-US" sz="1400" dirty="0"/>
              <a:t>Career Connections- DMV –getting a driver’s license</a:t>
            </a:r>
          </a:p>
          <a:p>
            <a:r>
              <a:rPr lang="en-US" sz="1400" b="1" u="sng" dirty="0"/>
              <a:t>Week 4 Transportation</a:t>
            </a:r>
            <a:endParaRPr lang="en-US" sz="1400" dirty="0"/>
          </a:p>
          <a:p>
            <a:pPr lvl="0"/>
            <a:r>
              <a:rPr lang="en-US" sz="1400" u="sng" dirty="0"/>
              <a:t>Skills and Activities</a:t>
            </a:r>
            <a:r>
              <a:rPr lang="en-US" sz="1400" dirty="0"/>
              <a:t>-using public transportation to reach destinations, using geographical directions (N, S, E, W), learn about public services, traffic and street signs, addresses. phone numbers</a:t>
            </a:r>
          </a:p>
          <a:p>
            <a:pPr lvl="0"/>
            <a:r>
              <a:rPr lang="en-US" sz="1400" dirty="0"/>
              <a:t>Career Connections- reading/using time schedules, getting a library card</a:t>
            </a:r>
            <a:r>
              <a:rPr lang="en-US" sz="1400" b="1" dirty="0"/>
              <a:t> </a:t>
            </a:r>
            <a:endParaRPr lang="en-US" sz="1400" dirty="0"/>
          </a:p>
          <a:p>
            <a:r>
              <a:rPr lang="en-US" sz="1400" b="1" u="sng" dirty="0"/>
              <a:t>Week 5 Destinations</a:t>
            </a:r>
            <a:endParaRPr lang="en-US" sz="1400" dirty="0"/>
          </a:p>
          <a:p>
            <a:pPr lvl="0"/>
            <a:r>
              <a:rPr lang="en-US" sz="1400" u="sng" dirty="0"/>
              <a:t>Skills and Activities</a:t>
            </a:r>
            <a:r>
              <a:rPr lang="en-US" sz="1400" dirty="0"/>
              <a:t>- public vs. private locations, find/use community resources, practicing skills from weeks 3,4</a:t>
            </a:r>
          </a:p>
          <a:p>
            <a:pPr lvl="0"/>
            <a:r>
              <a:rPr lang="en-US" sz="1400" dirty="0"/>
              <a:t>Career Connections- the importance of being punctual</a:t>
            </a:r>
          </a:p>
          <a:p>
            <a:endParaRPr lang="en-US" dirty="0"/>
          </a:p>
        </p:txBody>
      </p:sp>
    </p:spTree>
    <p:extLst>
      <p:ext uri="{BB962C8B-B14F-4D97-AF65-F5344CB8AC3E}">
        <p14:creationId xmlns:p14="http://schemas.microsoft.com/office/powerpoint/2010/main" val="151563511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Resource Unit</a:t>
            </a:r>
            <a:endParaRPr lang="en-US" dirty="0"/>
          </a:p>
        </p:txBody>
      </p:sp>
      <p:sp>
        <p:nvSpPr>
          <p:cNvPr id="5" name="Content Placeholder 4"/>
          <p:cNvSpPr>
            <a:spLocks noGrp="1"/>
          </p:cNvSpPr>
          <p:nvPr>
            <p:ph idx="1"/>
          </p:nvPr>
        </p:nvSpPr>
        <p:spPr/>
        <p:txBody>
          <a:bodyPr/>
          <a:lstStyle/>
          <a:p>
            <a:r>
              <a:rPr lang="en-US" sz="3600" dirty="0" smtClean="0"/>
              <a:t>Broken down into three sub units over three weeks:</a:t>
            </a:r>
          </a:p>
          <a:p>
            <a:pPr lvl="1"/>
            <a:r>
              <a:rPr lang="en-US" sz="3200" dirty="0" smtClean="0"/>
              <a:t>Destinations – Places around town</a:t>
            </a:r>
          </a:p>
          <a:p>
            <a:pPr lvl="1"/>
            <a:r>
              <a:rPr lang="en-US" sz="3200" dirty="0" smtClean="0"/>
              <a:t>Maps and Directions </a:t>
            </a:r>
          </a:p>
          <a:p>
            <a:pPr lvl="1"/>
            <a:r>
              <a:rPr lang="en-US" sz="3200" dirty="0" smtClean="0"/>
              <a:t>Transportation</a:t>
            </a:r>
          </a:p>
          <a:p>
            <a:pPr lvl="1"/>
            <a:endParaRPr lang="en-US" dirty="0"/>
          </a:p>
        </p:txBody>
      </p:sp>
    </p:spTree>
    <p:extLst>
      <p:ext uri="{BB962C8B-B14F-4D97-AF65-F5344CB8AC3E}">
        <p14:creationId xmlns:p14="http://schemas.microsoft.com/office/powerpoint/2010/main" val="37140632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dirty="0" smtClean="0"/>
              <a:t>Examples of Team Activities</a:t>
            </a:r>
            <a:endParaRPr lang="en-US" dirty="0"/>
          </a:p>
        </p:txBody>
      </p:sp>
      <p:pic>
        <p:nvPicPr>
          <p:cNvPr id="1027" name="Picture 3" descr="C:\Users\User\AppData\Local\Microsoft\Windows\INetCache\IE\NFWZ3C7Y\goteamg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327064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91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219200"/>
            <a:ext cx="3929062" cy="3929062"/>
          </a:xfrm>
        </p:spPr>
      </p:pic>
      <p:sp>
        <p:nvSpPr>
          <p:cNvPr id="3" name="Title 2"/>
          <p:cNvSpPr>
            <a:spLocks noGrp="1"/>
          </p:cNvSpPr>
          <p:nvPr>
            <p:ph type="title"/>
          </p:nvPr>
        </p:nvSpPr>
        <p:spPr/>
        <p:txBody>
          <a:bodyPr/>
          <a:lstStyle/>
          <a:p>
            <a:r>
              <a:rPr lang="en-US" dirty="0" smtClean="0"/>
              <a:t>Destinations</a:t>
            </a:r>
            <a:endParaRPr lang="en-US" dirty="0"/>
          </a:p>
        </p:txBody>
      </p:sp>
      <p:sp>
        <p:nvSpPr>
          <p:cNvPr id="5" name="TextBox 4"/>
          <p:cNvSpPr txBox="1"/>
          <p:nvPr/>
        </p:nvSpPr>
        <p:spPr>
          <a:xfrm>
            <a:off x="1447800" y="5181600"/>
            <a:ext cx="6324600" cy="923330"/>
          </a:xfrm>
          <a:prstGeom prst="rect">
            <a:avLst/>
          </a:prstGeom>
          <a:noFill/>
        </p:spPr>
        <p:txBody>
          <a:bodyPr wrap="square" rtlCol="0">
            <a:spAutoFit/>
          </a:bodyPr>
          <a:lstStyle/>
          <a:p>
            <a:r>
              <a:rPr lang="en-US" dirty="0" smtClean="0"/>
              <a:t>We divided the students into small groups and walked to five local destinations focusing on location prepositions and directional words.</a:t>
            </a:r>
            <a:endParaRPr lang="en-US" dirty="0"/>
          </a:p>
        </p:txBody>
      </p:sp>
    </p:spTree>
    <p:extLst>
      <p:ext uri="{BB962C8B-B14F-4D97-AF65-F5344CB8AC3E}">
        <p14:creationId xmlns:p14="http://schemas.microsoft.com/office/powerpoint/2010/main" val="370843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219200"/>
            <a:ext cx="4267200" cy="4267200"/>
          </a:xfrm>
        </p:spPr>
      </p:pic>
      <p:sp>
        <p:nvSpPr>
          <p:cNvPr id="3" name="Title 2"/>
          <p:cNvSpPr>
            <a:spLocks noGrp="1"/>
          </p:cNvSpPr>
          <p:nvPr>
            <p:ph type="title"/>
          </p:nvPr>
        </p:nvSpPr>
        <p:spPr/>
        <p:txBody>
          <a:bodyPr/>
          <a:lstStyle/>
          <a:p>
            <a:r>
              <a:rPr lang="en-US" dirty="0" smtClean="0"/>
              <a:t>Destinations</a:t>
            </a:r>
            <a:endParaRPr lang="en-US" dirty="0"/>
          </a:p>
        </p:txBody>
      </p:sp>
      <p:sp>
        <p:nvSpPr>
          <p:cNvPr id="6" name="TextBox 5"/>
          <p:cNvSpPr txBox="1"/>
          <p:nvPr/>
        </p:nvSpPr>
        <p:spPr>
          <a:xfrm>
            <a:off x="5334000" y="1815152"/>
            <a:ext cx="3352800" cy="3170099"/>
          </a:xfrm>
          <a:prstGeom prst="rect">
            <a:avLst/>
          </a:prstGeom>
          <a:noFill/>
        </p:spPr>
        <p:txBody>
          <a:bodyPr wrap="square" rtlCol="0">
            <a:spAutoFit/>
          </a:bodyPr>
          <a:lstStyle/>
          <a:p>
            <a:r>
              <a:rPr lang="en-US" sz="2000" dirty="0" smtClean="0"/>
              <a:t>Students were encouraged to use the prepositional and directional words we had been practicing in the classroom as we walked to each location.  This provided a real life opportunity to practice their skills.</a:t>
            </a:r>
            <a:endParaRPr lang="en-US" sz="2000" dirty="0"/>
          </a:p>
        </p:txBody>
      </p:sp>
    </p:spTree>
    <p:extLst>
      <p:ext uri="{BB962C8B-B14F-4D97-AF65-F5344CB8AC3E}">
        <p14:creationId xmlns:p14="http://schemas.microsoft.com/office/powerpoint/2010/main" val="886935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066800"/>
            <a:ext cx="5074708" cy="3806031"/>
          </a:xfrm>
        </p:spPr>
      </p:pic>
      <p:sp>
        <p:nvSpPr>
          <p:cNvPr id="3" name="Title 2"/>
          <p:cNvSpPr>
            <a:spLocks noGrp="1"/>
          </p:cNvSpPr>
          <p:nvPr>
            <p:ph type="title"/>
          </p:nvPr>
        </p:nvSpPr>
        <p:spPr/>
        <p:txBody>
          <a:bodyPr/>
          <a:lstStyle/>
          <a:p>
            <a:r>
              <a:rPr lang="en-US" dirty="0" smtClean="0"/>
              <a:t>Maps and Directions</a:t>
            </a:r>
            <a:endParaRPr lang="en-US" dirty="0"/>
          </a:p>
        </p:txBody>
      </p:sp>
      <p:sp>
        <p:nvSpPr>
          <p:cNvPr id="5" name="TextBox 4"/>
          <p:cNvSpPr txBox="1"/>
          <p:nvPr/>
        </p:nvSpPr>
        <p:spPr>
          <a:xfrm>
            <a:off x="762000" y="5029200"/>
            <a:ext cx="7467600" cy="923330"/>
          </a:xfrm>
          <a:prstGeom prst="rect">
            <a:avLst/>
          </a:prstGeom>
          <a:noFill/>
        </p:spPr>
        <p:txBody>
          <a:bodyPr wrap="square" rtlCol="0">
            <a:spAutoFit/>
          </a:bodyPr>
          <a:lstStyle/>
          <a:p>
            <a:r>
              <a:rPr lang="en-US" dirty="0" smtClean="0"/>
              <a:t>For this activity we randomly divided the students into two groups.  In Lynn’s group students were practicing naming locations and giving directions using a mock 3D town. </a:t>
            </a:r>
            <a:endParaRPr lang="en-US" dirty="0"/>
          </a:p>
        </p:txBody>
      </p:sp>
    </p:spTree>
    <p:extLst>
      <p:ext uri="{BB962C8B-B14F-4D97-AF65-F5344CB8AC3E}">
        <p14:creationId xmlns:p14="http://schemas.microsoft.com/office/powerpoint/2010/main" val="2074915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051" y="152400"/>
            <a:ext cx="8229600" cy="944562"/>
          </a:xfrm>
        </p:spPr>
        <p:txBody>
          <a:bodyPr/>
          <a:lstStyle/>
          <a:p>
            <a:r>
              <a:rPr lang="en-US" dirty="0" smtClean="0"/>
              <a:t>Maps and Directions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00" y="1219200"/>
            <a:ext cx="4064000" cy="3048000"/>
          </a:xfrm>
          <a:prstGeom prst="rect">
            <a:avLst/>
          </a:prstGeom>
        </p:spPr>
      </p:pic>
      <p:sp>
        <p:nvSpPr>
          <p:cNvPr id="14" name="TextBox 13"/>
          <p:cNvSpPr txBox="1"/>
          <p:nvPr/>
        </p:nvSpPr>
        <p:spPr>
          <a:xfrm>
            <a:off x="990600" y="4724400"/>
            <a:ext cx="7162800" cy="923330"/>
          </a:xfrm>
          <a:prstGeom prst="rect">
            <a:avLst/>
          </a:prstGeom>
          <a:noFill/>
        </p:spPr>
        <p:txBody>
          <a:bodyPr wrap="square" rtlCol="0">
            <a:spAutoFit/>
          </a:bodyPr>
          <a:lstStyle/>
          <a:p>
            <a:r>
              <a:rPr lang="en-US" dirty="0" smtClean="0"/>
              <a:t>This activity was </a:t>
            </a:r>
            <a:r>
              <a:rPr lang="en-US" dirty="0" err="1" smtClean="0"/>
              <a:t>scaffolded</a:t>
            </a:r>
            <a:r>
              <a:rPr lang="en-US" dirty="0" smtClean="0"/>
              <a:t>.   </a:t>
            </a:r>
          </a:p>
          <a:p>
            <a:r>
              <a:rPr lang="en-US" dirty="0" smtClean="0"/>
              <a:t>First students cut out and learned the names of pictures of common locations in a city.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9200"/>
            <a:ext cx="3975100" cy="2981325"/>
          </a:xfrm>
          <a:prstGeom prst="rect">
            <a:avLst/>
          </a:prstGeom>
        </p:spPr>
      </p:pic>
    </p:spTree>
    <p:extLst>
      <p:ext uri="{BB962C8B-B14F-4D97-AF65-F5344CB8AC3E}">
        <p14:creationId xmlns:p14="http://schemas.microsoft.com/office/powerpoint/2010/main" val="3295979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will…</a:t>
            </a:r>
          </a:p>
          <a:p>
            <a:r>
              <a:rPr lang="en-US" dirty="0" smtClean="0"/>
              <a:t>understand the rational for why team teaching is beneficial</a:t>
            </a:r>
          </a:p>
          <a:p>
            <a:r>
              <a:rPr lang="en-US" dirty="0" smtClean="0"/>
              <a:t>learn how it can be implemented</a:t>
            </a:r>
          </a:p>
          <a:p>
            <a:r>
              <a:rPr lang="en-US" dirty="0" smtClean="0"/>
              <a:t>see an example of Team Teaching in action</a:t>
            </a:r>
          </a:p>
          <a:p>
            <a:r>
              <a:rPr lang="en-US" dirty="0" smtClean="0"/>
              <a:t>see how to determine a team teaching topic or focus</a:t>
            </a:r>
          </a:p>
          <a:p>
            <a:r>
              <a:rPr lang="en-US" dirty="0" smtClean="0"/>
              <a:t>have the opportunity to ask questions</a:t>
            </a:r>
          </a:p>
          <a:p>
            <a:r>
              <a:rPr lang="en-US" dirty="0" smtClean="0"/>
              <a:t>have the opportunity to get started</a:t>
            </a:r>
          </a:p>
          <a:p>
            <a:endParaRPr lang="en-US" dirty="0"/>
          </a:p>
        </p:txBody>
      </p:sp>
      <p:sp>
        <p:nvSpPr>
          <p:cNvPr id="3" name="Title 2"/>
          <p:cNvSpPr>
            <a:spLocks noGrp="1"/>
          </p:cNvSpPr>
          <p:nvPr>
            <p:ph type="title"/>
          </p:nvPr>
        </p:nvSpPr>
        <p:spPr/>
        <p:txBody>
          <a:bodyPr/>
          <a:lstStyle/>
          <a:p>
            <a:r>
              <a:rPr lang="en-US" dirty="0" smtClean="0"/>
              <a:t>Session Objectives</a:t>
            </a:r>
            <a:endParaRPr lang="en-US" dirty="0"/>
          </a:p>
        </p:txBody>
      </p:sp>
    </p:spTree>
    <p:extLst>
      <p:ext uri="{BB962C8B-B14F-4D97-AF65-F5344CB8AC3E}">
        <p14:creationId xmlns:p14="http://schemas.microsoft.com/office/powerpoint/2010/main" val="149259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051" y="152400"/>
            <a:ext cx="8229600" cy="944562"/>
          </a:xfrm>
        </p:spPr>
        <p:txBody>
          <a:bodyPr/>
          <a:lstStyle/>
          <a:p>
            <a:r>
              <a:rPr lang="en-US" dirty="0" smtClean="0"/>
              <a:t>Maps and Directions</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219200"/>
            <a:ext cx="3962401" cy="297180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492" y="1219199"/>
            <a:ext cx="3962401" cy="2971801"/>
          </a:xfrm>
          <a:prstGeom prst="rect">
            <a:avLst/>
          </a:prstGeom>
        </p:spPr>
      </p:pic>
      <p:sp>
        <p:nvSpPr>
          <p:cNvPr id="14" name="TextBox 13"/>
          <p:cNvSpPr txBox="1"/>
          <p:nvPr/>
        </p:nvSpPr>
        <p:spPr>
          <a:xfrm>
            <a:off x="738115" y="4648200"/>
            <a:ext cx="7872486" cy="1477328"/>
          </a:xfrm>
          <a:prstGeom prst="rect">
            <a:avLst/>
          </a:prstGeom>
          <a:noFill/>
        </p:spPr>
        <p:txBody>
          <a:bodyPr wrap="square" rtlCol="0">
            <a:spAutoFit/>
          </a:bodyPr>
          <a:lstStyle/>
          <a:p>
            <a:r>
              <a:rPr lang="en-US" dirty="0" smtClean="0"/>
              <a:t>Next we gave the students directions for placing their building on their own maps.  The goal was to understand verbal directions and place the buildings on a map. </a:t>
            </a:r>
            <a:r>
              <a:rPr lang="en-US" dirty="0"/>
              <a:t>Finally students partnered and had to tell their partner where to place each building on the map. </a:t>
            </a:r>
          </a:p>
          <a:p>
            <a:endParaRPr lang="en-US" dirty="0"/>
          </a:p>
        </p:txBody>
      </p:sp>
    </p:spTree>
    <p:extLst>
      <p:ext uri="{BB962C8B-B14F-4D97-AF65-F5344CB8AC3E}">
        <p14:creationId xmlns:p14="http://schemas.microsoft.com/office/powerpoint/2010/main" val="1593287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973" y="3581400"/>
            <a:ext cx="3703108" cy="2777331"/>
          </a:xfrm>
        </p:spPr>
      </p:pic>
      <p:sp>
        <p:nvSpPr>
          <p:cNvPr id="3" name="Title 2"/>
          <p:cNvSpPr>
            <a:spLocks noGrp="1"/>
          </p:cNvSpPr>
          <p:nvPr>
            <p:ph type="title"/>
          </p:nvPr>
        </p:nvSpPr>
        <p:spPr/>
        <p:txBody>
          <a:bodyPr/>
          <a:lstStyle/>
          <a:p>
            <a:r>
              <a:rPr lang="en-US" dirty="0" smtClean="0"/>
              <a:t>Transportation</a:t>
            </a:r>
            <a:endParaRPr lang="en-US" dirty="0"/>
          </a:p>
        </p:txBody>
      </p:sp>
      <p:sp>
        <p:nvSpPr>
          <p:cNvPr id="4" name="TextBox 3"/>
          <p:cNvSpPr txBox="1"/>
          <p:nvPr/>
        </p:nvSpPr>
        <p:spPr>
          <a:xfrm>
            <a:off x="533400" y="1295400"/>
            <a:ext cx="7467600" cy="2031325"/>
          </a:xfrm>
          <a:prstGeom prst="rect">
            <a:avLst/>
          </a:prstGeom>
          <a:noFill/>
        </p:spPr>
        <p:txBody>
          <a:bodyPr wrap="square" rtlCol="0">
            <a:spAutoFit/>
          </a:bodyPr>
          <a:lstStyle/>
          <a:p>
            <a:r>
              <a:rPr lang="en-US" dirty="0" smtClean="0"/>
              <a:t>Another </a:t>
            </a:r>
            <a:r>
              <a:rPr lang="en-US" dirty="0" err="1" smtClean="0"/>
              <a:t>scaffolded</a:t>
            </a:r>
            <a:r>
              <a:rPr lang="en-US" dirty="0" smtClean="0"/>
              <a:t> lesson …</a:t>
            </a:r>
          </a:p>
          <a:p>
            <a:r>
              <a:rPr lang="en-US" dirty="0" smtClean="0"/>
              <a:t>This time in preparation for a field trip to a local shopping center we used a map of the shopping center and had students become familiar with the store names and locations. Each student had a plastic bear and were asked to follow the verbal directions to reach a destination on their map.  This activity built on the previous weeks’ skills.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581400"/>
            <a:ext cx="3657600" cy="2743201"/>
          </a:xfrm>
          <a:prstGeom prst="rect">
            <a:avLst/>
          </a:prstGeom>
        </p:spPr>
      </p:pic>
    </p:spTree>
    <p:extLst>
      <p:ext uri="{BB962C8B-B14F-4D97-AF65-F5344CB8AC3E}">
        <p14:creationId xmlns:p14="http://schemas.microsoft.com/office/powerpoint/2010/main" val="3438278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38250"/>
            <a:ext cx="4165600" cy="3124200"/>
          </a:xfrm>
          <a:prstGeom prst="rect">
            <a:avLst/>
          </a:prstGeom>
        </p:spPr>
      </p:pic>
      <p:sp>
        <p:nvSpPr>
          <p:cNvPr id="6" name="TextBox 5"/>
          <p:cNvSpPr txBox="1"/>
          <p:nvPr/>
        </p:nvSpPr>
        <p:spPr>
          <a:xfrm>
            <a:off x="609600" y="4810836"/>
            <a:ext cx="8153400" cy="1200329"/>
          </a:xfrm>
          <a:prstGeom prst="rect">
            <a:avLst/>
          </a:prstGeom>
          <a:noFill/>
        </p:spPr>
        <p:txBody>
          <a:bodyPr wrap="square" rtlCol="0">
            <a:spAutoFit/>
          </a:bodyPr>
          <a:lstStyle/>
          <a:p>
            <a:r>
              <a:rPr lang="en-US" dirty="0"/>
              <a:t>After practicing reading a bus schedule and discussing the route and times with the Team Group we took the CATA bus to the shopping center.  We waited at bus stops for the scheduled arrival and departure of our </a:t>
            </a:r>
            <a:r>
              <a:rPr lang="en-US" dirty="0" smtClean="0"/>
              <a:t>bus and also made bus transfers. (</a:t>
            </a:r>
            <a:r>
              <a:rPr lang="en-US" dirty="0"/>
              <a:t>ALL IN THE POURING RAIN!)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1221190"/>
            <a:ext cx="4209576" cy="3157182"/>
          </a:xfrm>
          <a:prstGeom prst="rect">
            <a:avLst/>
          </a:prstGeom>
        </p:spPr>
      </p:pic>
    </p:spTree>
    <p:extLst>
      <p:ext uri="{BB962C8B-B14F-4D97-AF65-F5344CB8AC3E}">
        <p14:creationId xmlns:p14="http://schemas.microsoft.com/office/powerpoint/2010/main" val="3998132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1481138"/>
            <a:ext cx="6034616" cy="4525962"/>
          </a:xfrm>
        </p:spPr>
      </p:pic>
      <p:sp>
        <p:nvSpPr>
          <p:cNvPr id="3" name="Title 2"/>
          <p:cNvSpPr>
            <a:spLocks noGrp="1"/>
          </p:cNvSpPr>
          <p:nvPr>
            <p:ph type="title"/>
          </p:nvPr>
        </p:nvSpPr>
        <p:spPr/>
        <p:txBody>
          <a:bodyPr/>
          <a:lstStyle/>
          <a:p>
            <a:r>
              <a:rPr lang="en-US" dirty="0" smtClean="0"/>
              <a:t>Transportation</a:t>
            </a:r>
            <a:endParaRPr lang="en-US" dirty="0"/>
          </a:p>
        </p:txBody>
      </p:sp>
    </p:spTree>
    <p:extLst>
      <p:ext uri="{BB962C8B-B14F-4D97-AF65-F5344CB8AC3E}">
        <p14:creationId xmlns:p14="http://schemas.microsoft.com/office/powerpoint/2010/main" val="3579605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143000"/>
            <a:ext cx="3657600" cy="27432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42900"/>
            <a:ext cx="3886200" cy="2914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179" y="3581400"/>
            <a:ext cx="3581400" cy="2686050"/>
          </a:xfrm>
          <a:prstGeom prst="rect">
            <a:avLst/>
          </a:prstGeom>
        </p:spPr>
      </p:pic>
      <p:sp>
        <p:nvSpPr>
          <p:cNvPr id="10" name="TextBox 9"/>
          <p:cNvSpPr txBox="1"/>
          <p:nvPr/>
        </p:nvSpPr>
        <p:spPr>
          <a:xfrm>
            <a:off x="457200" y="4038600"/>
            <a:ext cx="4267200" cy="2031325"/>
          </a:xfrm>
          <a:prstGeom prst="rect">
            <a:avLst/>
          </a:prstGeom>
          <a:noFill/>
        </p:spPr>
        <p:txBody>
          <a:bodyPr wrap="square" rtlCol="0">
            <a:spAutoFit/>
          </a:bodyPr>
          <a:lstStyle/>
          <a:p>
            <a:r>
              <a:rPr lang="en-US" dirty="0" smtClean="0"/>
              <a:t>Once we arrived the students had the opportunity to explore the different shops that had been described on the maps used earlier in the classroom.  It provided many opportunities to reinforce directional vocabulary as well.</a:t>
            </a:r>
            <a:endParaRPr lang="en-US" dirty="0"/>
          </a:p>
        </p:txBody>
      </p:sp>
    </p:spTree>
    <p:extLst>
      <p:ext uri="{BB962C8B-B14F-4D97-AF65-F5344CB8AC3E}">
        <p14:creationId xmlns:p14="http://schemas.microsoft.com/office/powerpoint/2010/main" val="1558728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Transportation</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295400"/>
            <a:ext cx="4922308" cy="3691731"/>
          </a:xfrm>
        </p:spPr>
      </p:pic>
      <p:sp>
        <p:nvSpPr>
          <p:cNvPr id="6" name="TextBox 5"/>
          <p:cNvSpPr txBox="1"/>
          <p:nvPr/>
        </p:nvSpPr>
        <p:spPr>
          <a:xfrm>
            <a:off x="1219200" y="5257800"/>
            <a:ext cx="7086600" cy="369332"/>
          </a:xfrm>
          <a:prstGeom prst="rect">
            <a:avLst/>
          </a:prstGeom>
          <a:noFill/>
        </p:spPr>
        <p:txBody>
          <a:bodyPr wrap="square" rtlCol="0">
            <a:spAutoFit/>
          </a:bodyPr>
          <a:lstStyle/>
          <a:p>
            <a:endParaRPr lang="en-US" dirty="0"/>
          </a:p>
        </p:txBody>
      </p:sp>
      <p:sp>
        <p:nvSpPr>
          <p:cNvPr id="7" name="TextBox 6"/>
          <p:cNvSpPr txBox="1"/>
          <p:nvPr/>
        </p:nvSpPr>
        <p:spPr>
          <a:xfrm>
            <a:off x="1473958" y="5165467"/>
            <a:ext cx="6248400" cy="923330"/>
          </a:xfrm>
          <a:prstGeom prst="rect">
            <a:avLst/>
          </a:prstGeom>
          <a:noFill/>
        </p:spPr>
        <p:txBody>
          <a:bodyPr wrap="square" rtlCol="0">
            <a:spAutoFit/>
          </a:bodyPr>
          <a:lstStyle/>
          <a:p>
            <a:r>
              <a:rPr lang="en-US" dirty="0"/>
              <a:t>This was </a:t>
            </a:r>
            <a:r>
              <a:rPr lang="en-US" dirty="0" smtClean="0"/>
              <a:t>the real life culmination of the previous </a:t>
            </a:r>
            <a:r>
              <a:rPr lang="en-US" dirty="0"/>
              <a:t>three weeks </a:t>
            </a:r>
            <a:r>
              <a:rPr lang="en-US" dirty="0" smtClean="0"/>
              <a:t>of classroom learning.  </a:t>
            </a:r>
            <a:endParaRPr lang="en-US" dirty="0"/>
          </a:p>
          <a:p>
            <a:endParaRPr lang="en-US" dirty="0"/>
          </a:p>
        </p:txBody>
      </p:sp>
    </p:spTree>
    <p:extLst>
      <p:ext uri="{BB962C8B-B14F-4D97-AF65-F5344CB8AC3E}">
        <p14:creationId xmlns:p14="http://schemas.microsoft.com/office/powerpoint/2010/main" val="2820528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 you get in the teaming mode and as you plan for your own classroom lessons you will intentionally start thinking of activities to use for your team lessons each week.</a:t>
            </a:r>
          </a:p>
          <a:p>
            <a:r>
              <a:rPr lang="en-US" dirty="0" smtClean="0"/>
              <a:t>Bring these ideas to your team planning time.</a:t>
            </a:r>
          </a:p>
          <a:p>
            <a:r>
              <a:rPr lang="en-US" dirty="0" smtClean="0"/>
              <a:t>Vary the activities in your team teaching from week to week.</a:t>
            </a:r>
          </a:p>
          <a:p>
            <a:r>
              <a:rPr lang="en-US" dirty="0" smtClean="0"/>
              <a:t>HAVE FUN and watch the smiles on your students’ faces!</a:t>
            </a:r>
            <a:r>
              <a:rPr lang="en-US" dirty="0" smtClean="0">
                <a:sym typeface="Wingdings" panose="05000000000000000000" pitchFamily="2" charset="2"/>
              </a:rPr>
              <a:t></a:t>
            </a:r>
          </a:p>
          <a:p>
            <a:r>
              <a:rPr lang="en-US" dirty="0" smtClean="0">
                <a:sym typeface="Wingdings" panose="05000000000000000000" pitchFamily="2" charset="2"/>
              </a:rPr>
              <a:t>Team Time will be a highlight in their week! </a:t>
            </a:r>
            <a:endParaRPr lang="en-US" dirty="0"/>
          </a:p>
        </p:txBody>
      </p:sp>
      <p:sp>
        <p:nvSpPr>
          <p:cNvPr id="3" name="Title 2"/>
          <p:cNvSpPr>
            <a:spLocks noGrp="1"/>
          </p:cNvSpPr>
          <p:nvPr>
            <p:ph type="title"/>
          </p:nvPr>
        </p:nvSpPr>
        <p:spPr/>
        <p:txBody>
          <a:bodyPr/>
          <a:lstStyle/>
          <a:p>
            <a:r>
              <a:rPr lang="en-US" dirty="0" smtClean="0"/>
              <a:t>Some Final </a:t>
            </a:r>
            <a:r>
              <a:rPr lang="en-US" dirty="0"/>
              <a:t>T</a:t>
            </a:r>
            <a:r>
              <a:rPr lang="en-US" dirty="0" smtClean="0"/>
              <a:t>houghts</a:t>
            </a:r>
            <a:endParaRPr lang="en-US" dirty="0"/>
          </a:p>
        </p:txBody>
      </p:sp>
    </p:spTree>
    <p:extLst>
      <p:ext uri="{BB962C8B-B14F-4D97-AF65-F5344CB8AC3E}">
        <p14:creationId xmlns:p14="http://schemas.microsoft.com/office/powerpoint/2010/main" val="163160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1026" name="Picture 2" descr="C:\Users\User\AppData\Local\Microsoft\Windows\INetCache\IE\UNVLHP14\question_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9" y="1481138"/>
            <a:ext cx="45259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039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Rational…Why do we want to team teach?  What do we see as benefits for our ESL students? </a:t>
            </a:r>
          </a:p>
          <a:p>
            <a:r>
              <a:rPr lang="en-US" dirty="0" smtClean="0"/>
              <a:t>Think about our weekly schedule.  Identify 1-2 times during the week we could team teach.</a:t>
            </a:r>
          </a:p>
          <a:p>
            <a:r>
              <a:rPr lang="en-US" dirty="0" smtClean="0"/>
              <a:t>What topic are we teaching next week?</a:t>
            </a:r>
            <a:endParaRPr lang="en-US" dirty="0"/>
          </a:p>
          <a:p>
            <a:r>
              <a:rPr lang="en-US" dirty="0" smtClean="0"/>
              <a:t>What common skills do we want to team teach with our topic?  (CCRS standards)</a:t>
            </a:r>
          </a:p>
          <a:p>
            <a:r>
              <a:rPr lang="en-US" dirty="0" smtClean="0"/>
              <a:t>Brainstorm ideas for interactive activities that we could do together with our classes.</a:t>
            </a:r>
          </a:p>
          <a:p>
            <a:pPr lvl="1"/>
            <a:r>
              <a:rPr lang="en-US" dirty="0" smtClean="0"/>
              <a:t>Areas to consider:  speaking/conversation, asking and answering questions, listening, practicing new vocabulary, reading, writing and/or grammar.  (You may need to look through your curriculum materials to spark ideas).</a:t>
            </a:r>
            <a:endParaRPr lang="en-US" dirty="0"/>
          </a:p>
        </p:txBody>
      </p:sp>
      <p:sp>
        <p:nvSpPr>
          <p:cNvPr id="3" name="Title 2"/>
          <p:cNvSpPr>
            <a:spLocks noGrp="1"/>
          </p:cNvSpPr>
          <p:nvPr>
            <p:ph type="title"/>
          </p:nvPr>
        </p:nvSpPr>
        <p:spPr/>
        <p:txBody>
          <a:bodyPr/>
          <a:lstStyle/>
          <a:p>
            <a:r>
              <a:rPr lang="en-US" dirty="0" smtClean="0"/>
              <a:t>Jump In!</a:t>
            </a:r>
            <a:endParaRPr lang="en-US" dirty="0"/>
          </a:p>
        </p:txBody>
      </p:sp>
    </p:spTree>
    <p:extLst>
      <p:ext uri="{BB962C8B-B14F-4D97-AF65-F5344CB8AC3E}">
        <p14:creationId xmlns:p14="http://schemas.microsoft.com/office/powerpoint/2010/main" val="3920402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20000"/>
          </a:bodyPr>
          <a:lstStyle/>
          <a:p>
            <a:r>
              <a:rPr lang="en-US" dirty="0" smtClean="0"/>
              <a:t>Providing multi level ESL students the opportunity to learn and practice together</a:t>
            </a:r>
          </a:p>
          <a:p>
            <a:r>
              <a:rPr lang="en-US" dirty="0" smtClean="0"/>
              <a:t>Develop learning relationships</a:t>
            </a:r>
          </a:p>
          <a:p>
            <a:r>
              <a:rPr lang="en-US" dirty="0" smtClean="0"/>
              <a:t>Partner and small group work</a:t>
            </a:r>
          </a:p>
          <a:p>
            <a:r>
              <a:rPr lang="en-US" dirty="0" smtClean="0"/>
              <a:t>Additional opportunity for speaking and understanding English</a:t>
            </a:r>
          </a:p>
          <a:p>
            <a:r>
              <a:rPr lang="en-US" dirty="0" smtClean="0"/>
              <a:t>Students benefit from and establish familiarity with both teachers</a:t>
            </a:r>
          </a:p>
          <a:p>
            <a:r>
              <a:rPr lang="en-US" dirty="0" smtClean="0"/>
              <a:t>Provides variety in ways of learning English  </a:t>
            </a:r>
          </a:p>
          <a:p>
            <a:r>
              <a:rPr lang="en-US" dirty="0" smtClean="0"/>
              <a:t>Peer support, encouragement and motivation</a:t>
            </a:r>
          </a:p>
          <a:p>
            <a:r>
              <a:rPr lang="en-US" dirty="0" smtClean="0"/>
              <a:t>Teachers spark ideas for each other.  Two heads are better than one! </a:t>
            </a:r>
          </a:p>
          <a:p>
            <a:r>
              <a:rPr lang="en-US" dirty="0" smtClean="0"/>
              <a:t>It’s fun and gratifying for the students and teachers! </a:t>
            </a:r>
            <a:endParaRPr lang="en-US" dirty="0"/>
          </a:p>
        </p:txBody>
      </p:sp>
      <p:sp>
        <p:nvSpPr>
          <p:cNvPr id="3" name="Title 2"/>
          <p:cNvSpPr>
            <a:spLocks noGrp="1"/>
          </p:cNvSpPr>
          <p:nvPr>
            <p:ph type="title"/>
          </p:nvPr>
        </p:nvSpPr>
        <p:spPr/>
        <p:txBody>
          <a:bodyPr/>
          <a:lstStyle/>
          <a:p>
            <a:r>
              <a:rPr lang="en-US" dirty="0" smtClean="0"/>
              <a:t>Rationale</a:t>
            </a:r>
            <a:endParaRPr lang="en-US" dirty="0"/>
          </a:p>
        </p:txBody>
      </p:sp>
    </p:spTree>
    <p:extLst>
      <p:ext uri="{BB962C8B-B14F-4D97-AF65-F5344CB8AC3E}">
        <p14:creationId xmlns:p14="http://schemas.microsoft.com/office/powerpoint/2010/main" val="64110848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intentional – Your weekly structure, thinking and organization support team teaching!  </a:t>
            </a:r>
          </a:p>
          <a:p>
            <a:endParaRPr lang="en-US" dirty="0" smtClean="0"/>
          </a:p>
          <a:p>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18603427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 a common syllabus – not necessarily identical </a:t>
            </a:r>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7476701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a:t>
            </a:r>
          </a:p>
        </p:txBody>
      </p:sp>
      <p:sp>
        <p:nvSpPr>
          <p:cNvPr id="4" name="TextBox 3"/>
          <p:cNvSpPr txBox="1"/>
          <p:nvPr/>
        </p:nvSpPr>
        <p:spPr>
          <a:xfrm>
            <a:off x="381000" y="1219200"/>
            <a:ext cx="4114800" cy="5109091"/>
          </a:xfrm>
          <a:prstGeom prst="rect">
            <a:avLst/>
          </a:prstGeom>
          <a:noFill/>
        </p:spPr>
        <p:txBody>
          <a:bodyPr wrap="square" rtlCol="0">
            <a:spAutoFit/>
          </a:bodyPr>
          <a:lstStyle/>
          <a:p>
            <a:r>
              <a:rPr lang="en-US" sz="1400" b="1" dirty="0" smtClean="0"/>
              <a:t>Lynn’s Emergent English Class</a:t>
            </a:r>
          </a:p>
          <a:p>
            <a:endParaRPr lang="en-US" sz="1400" b="1" dirty="0"/>
          </a:p>
          <a:p>
            <a:r>
              <a:rPr lang="en-US" sz="1400" b="1" dirty="0" smtClean="0"/>
              <a:t>Weeks  </a:t>
            </a:r>
            <a:r>
              <a:rPr lang="en-US" sz="1400" b="1" dirty="0"/>
              <a:t>3, 4 &amp; 5 – Community Resources     </a:t>
            </a:r>
            <a:endParaRPr lang="en-US" sz="1400" dirty="0"/>
          </a:p>
          <a:p>
            <a:r>
              <a:rPr lang="en-US" sz="1400" b="1" dirty="0"/>
              <a:t>[Text: TO: 9, 12;  AS: 2;  V:5]</a:t>
            </a:r>
            <a:endParaRPr lang="en-US" sz="1400" dirty="0"/>
          </a:p>
          <a:p>
            <a:pPr lvl="0"/>
            <a:r>
              <a:rPr lang="en-US" sz="1400" b="1" u="sng" dirty="0"/>
              <a:t>Topic/Vocabulary:</a:t>
            </a:r>
            <a:r>
              <a:rPr lang="en-US" sz="1400" dirty="0"/>
              <a:t>  Around Town (maps, directions), Transportation, Destinations. </a:t>
            </a:r>
          </a:p>
          <a:p>
            <a:pPr lvl="0"/>
            <a:r>
              <a:rPr lang="en-US" sz="1400" b="1" u="sng" dirty="0"/>
              <a:t>Grammar:</a:t>
            </a:r>
            <a:r>
              <a:rPr lang="en-US" sz="1400" dirty="0"/>
              <a:t>  Questions with Do/Does, Where, How.  Using There is, There are.  Prepositions of location (next to, on, across from, between), Transportation  in/on. </a:t>
            </a:r>
          </a:p>
          <a:p>
            <a:pPr lvl="0"/>
            <a:r>
              <a:rPr lang="en-US" sz="1400" b="1" u="sng" dirty="0"/>
              <a:t>Speaking/Listening:</a:t>
            </a:r>
            <a:r>
              <a:rPr lang="en-US" sz="1400" dirty="0"/>
              <a:t> Ask and answer questions of related to the location of a person or place.  Describe a neighborhood or location.   </a:t>
            </a:r>
          </a:p>
          <a:p>
            <a:pPr lvl="0"/>
            <a:r>
              <a:rPr lang="en-US" sz="1400" b="1" u="sng" dirty="0"/>
              <a:t>Phonics / Pronunciation</a:t>
            </a:r>
            <a:r>
              <a:rPr lang="en-US" sz="1400" u="sng" dirty="0"/>
              <a:t>:</a:t>
            </a:r>
            <a:r>
              <a:rPr lang="en-US" sz="1400" dirty="0"/>
              <a:t> Letter names and sounds: </a:t>
            </a:r>
            <a:r>
              <a:rPr lang="en-US" sz="1400" i="1" dirty="0" err="1"/>
              <a:t>d,n,r,g,t,l</a:t>
            </a:r>
            <a:r>
              <a:rPr lang="en-US" sz="1400" dirty="0"/>
              <a:t>, long vowels: </a:t>
            </a:r>
            <a:r>
              <a:rPr lang="en-US" sz="1400" i="1" dirty="0"/>
              <a:t>o, </a:t>
            </a:r>
            <a:r>
              <a:rPr lang="en-US" sz="1400" i="1" dirty="0" err="1"/>
              <a:t>i</a:t>
            </a:r>
            <a:endParaRPr lang="en-US" sz="1400" dirty="0"/>
          </a:p>
          <a:p>
            <a:pPr lvl="0"/>
            <a:r>
              <a:rPr lang="en-US" sz="1400" b="1" u="sng" dirty="0"/>
              <a:t>Writing/Reading:</a:t>
            </a:r>
            <a:r>
              <a:rPr lang="en-US" sz="1400" b="1" dirty="0"/>
              <a:t> </a:t>
            </a:r>
            <a:r>
              <a:rPr lang="en-US" sz="1400" dirty="0"/>
              <a:t>Read / write words and simple sentences with long o and I words.  Write about own street. Read signs and a map.  Capitalization and punctuation.</a:t>
            </a:r>
          </a:p>
          <a:p>
            <a:pPr lvl="0"/>
            <a:r>
              <a:rPr lang="en-US" sz="1400" b="1" u="sng" dirty="0"/>
              <a:t>Career Connection:</a:t>
            </a:r>
            <a:r>
              <a:rPr lang="en-US" sz="1400" dirty="0"/>
              <a:t> Jobs in the community and jobs related to transportation</a:t>
            </a:r>
          </a:p>
          <a:p>
            <a:endParaRPr lang="en-US" dirty="0"/>
          </a:p>
        </p:txBody>
      </p:sp>
      <p:sp>
        <p:nvSpPr>
          <p:cNvPr id="5" name="TextBox 4"/>
          <p:cNvSpPr txBox="1"/>
          <p:nvPr/>
        </p:nvSpPr>
        <p:spPr>
          <a:xfrm>
            <a:off x="4876800" y="1219200"/>
            <a:ext cx="3581400" cy="338554"/>
          </a:xfrm>
          <a:prstGeom prst="rect">
            <a:avLst/>
          </a:prstGeom>
          <a:noFill/>
        </p:spPr>
        <p:txBody>
          <a:bodyPr wrap="square" rtlCol="0">
            <a:spAutoFit/>
          </a:bodyPr>
          <a:lstStyle/>
          <a:p>
            <a:r>
              <a:rPr lang="en-US" sz="1600" b="1" dirty="0" smtClean="0"/>
              <a:t>Renee’s Beginning English Class</a:t>
            </a:r>
            <a:endParaRPr lang="en-US" sz="1600" b="1" dirty="0"/>
          </a:p>
        </p:txBody>
      </p:sp>
      <p:sp>
        <p:nvSpPr>
          <p:cNvPr id="2" name="TextBox 1"/>
          <p:cNvSpPr txBox="1"/>
          <p:nvPr/>
        </p:nvSpPr>
        <p:spPr>
          <a:xfrm>
            <a:off x="4724400" y="1676400"/>
            <a:ext cx="4038600" cy="5324535"/>
          </a:xfrm>
          <a:prstGeom prst="rect">
            <a:avLst/>
          </a:prstGeom>
          <a:noFill/>
        </p:spPr>
        <p:txBody>
          <a:bodyPr wrap="square" rtlCol="0">
            <a:spAutoFit/>
          </a:bodyPr>
          <a:lstStyle/>
          <a:p>
            <a:r>
              <a:rPr lang="en-US" sz="1400" b="1" u="sng" dirty="0"/>
              <a:t>Community Resources</a:t>
            </a:r>
            <a:endParaRPr lang="en-US" sz="1400" dirty="0"/>
          </a:p>
          <a:p>
            <a:r>
              <a:rPr lang="en-US" sz="1400" b="1" dirty="0"/>
              <a:t> </a:t>
            </a:r>
            <a:endParaRPr lang="en-US" sz="1400" dirty="0"/>
          </a:p>
          <a:p>
            <a:r>
              <a:rPr lang="en-US" sz="1400" b="1" u="sng" dirty="0"/>
              <a:t>Week 3 Maps and Directions</a:t>
            </a:r>
            <a:r>
              <a:rPr lang="en-US" sz="1400" b="1" dirty="0"/>
              <a:t> </a:t>
            </a:r>
            <a:r>
              <a:rPr lang="en-US" sz="1400" dirty="0"/>
              <a:t>(All Star unit 2, Ventures unit 5)</a:t>
            </a:r>
          </a:p>
          <a:p>
            <a:pPr lvl="0"/>
            <a:r>
              <a:rPr lang="en-US" sz="1400" u="sng" dirty="0"/>
              <a:t>Skills and Activities</a:t>
            </a:r>
            <a:r>
              <a:rPr lang="en-US" sz="1400" dirty="0"/>
              <a:t>- giving/getting directions, naming buildings and places, reading, drawing, interpreting maps</a:t>
            </a:r>
          </a:p>
          <a:p>
            <a:pPr lvl="0"/>
            <a:r>
              <a:rPr lang="en-US" sz="1400" dirty="0"/>
              <a:t>Career Connections- DMV –getting a driver’s license</a:t>
            </a:r>
          </a:p>
          <a:p>
            <a:r>
              <a:rPr lang="en-US" sz="1400" b="1" u="sng" dirty="0"/>
              <a:t>Week 4 Transportation</a:t>
            </a:r>
            <a:endParaRPr lang="en-US" sz="1400" dirty="0"/>
          </a:p>
          <a:p>
            <a:pPr lvl="0"/>
            <a:r>
              <a:rPr lang="en-US" sz="1400" u="sng" dirty="0"/>
              <a:t>Skills and Activities</a:t>
            </a:r>
            <a:r>
              <a:rPr lang="en-US" sz="1400" dirty="0"/>
              <a:t>-using public transportation to reach destinations, using geographical directions (N, S, E, W), learn about public services, traffic and street signs, addresses. phone numbers</a:t>
            </a:r>
          </a:p>
          <a:p>
            <a:pPr lvl="0"/>
            <a:r>
              <a:rPr lang="en-US" sz="1400" dirty="0"/>
              <a:t>Career Connections- reading/using time schedules, getting a library </a:t>
            </a:r>
            <a:r>
              <a:rPr lang="en-US" sz="1400" dirty="0" smtClean="0"/>
              <a:t>card</a:t>
            </a:r>
            <a:r>
              <a:rPr lang="en-US" sz="1400" b="1" dirty="0"/>
              <a:t> </a:t>
            </a:r>
            <a:endParaRPr lang="en-US" sz="1400" dirty="0"/>
          </a:p>
          <a:p>
            <a:r>
              <a:rPr lang="en-US" sz="1400" b="1" u="sng" dirty="0"/>
              <a:t>Week 5 Destinations</a:t>
            </a:r>
            <a:endParaRPr lang="en-US" sz="1400" dirty="0"/>
          </a:p>
          <a:p>
            <a:pPr lvl="0"/>
            <a:r>
              <a:rPr lang="en-US" sz="1400" u="sng" dirty="0"/>
              <a:t>Skills and Activities</a:t>
            </a:r>
            <a:r>
              <a:rPr lang="en-US" sz="1400" dirty="0"/>
              <a:t>- public vs. private locations, find/use community resources, practicing skills from weeks 3,4</a:t>
            </a:r>
          </a:p>
          <a:p>
            <a:pPr lvl="0"/>
            <a:r>
              <a:rPr lang="en-US" sz="1400" dirty="0"/>
              <a:t>Career Connections- the importance of being punctual</a:t>
            </a:r>
          </a:p>
          <a:p>
            <a:endParaRPr lang="en-US" dirty="0"/>
          </a:p>
        </p:txBody>
      </p:sp>
    </p:spTree>
    <p:extLst>
      <p:ext uri="{BB962C8B-B14F-4D97-AF65-F5344CB8AC3E}">
        <p14:creationId xmlns:p14="http://schemas.microsoft.com/office/powerpoint/2010/main" val="3037417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Establishing a common planning time for Teaming</a:t>
            </a:r>
          </a:p>
          <a:p>
            <a:r>
              <a:rPr lang="en-US" dirty="0" smtClean="0"/>
              <a:t>Determine logistics of space to accommodate joint classroom activities.</a:t>
            </a:r>
          </a:p>
          <a:p>
            <a:r>
              <a:rPr lang="en-US" dirty="0" smtClean="0"/>
              <a:t>Decide on frequency, and time for the classes to come together. </a:t>
            </a:r>
          </a:p>
          <a:p>
            <a:r>
              <a:rPr lang="en-US" dirty="0" smtClean="0"/>
              <a:t>Get your feet wet…start small.  </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14264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3505200" cy="4864291"/>
          </a:xfrm>
        </p:spPr>
        <p:txBody>
          <a:bodyPr/>
          <a:lstStyle/>
          <a:p>
            <a:r>
              <a:rPr lang="en-US" dirty="0" smtClean="0"/>
              <a:t>Example of lesson plan page with team times:</a:t>
            </a:r>
            <a:endParaRPr lang="en-US" dirty="0"/>
          </a:p>
        </p:txBody>
      </p:sp>
      <p:sp>
        <p:nvSpPr>
          <p:cNvPr id="3" name="Title 2"/>
          <p:cNvSpPr>
            <a:spLocks noGrp="1"/>
          </p:cNvSpPr>
          <p:nvPr>
            <p:ph type="title"/>
          </p:nvPr>
        </p:nvSpPr>
        <p:spPr>
          <a:xfrm>
            <a:off x="457200" y="274638"/>
            <a:ext cx="8229600" cy="868362"/>
          </a:xfrm>
        </p:spPr>
        <p:txBody>
          <a:bodyPr/>
          <a:lstStyle/>
          <a:p>
            <a:r>
              <a:rPr lang="en-US" dirty="0"/>
              <a:t>Implementation</a:t>
            </a:r>
          </a:p>
        </p:txBody>
      </p:sp>
      <p:pic>
        <p:nvPicPr>
          <p:cNvPr id="6" name="Picture 5" descr="Untitled - Paint"/>
          <p:cNvPicPr>
            <a:picLocks noChangeAspect="1"/>
          </p:cNvPicPr>
          <p:nvPr/>
        </p:nvPicPr>
        <p:blipFill rotWithShape="1">
          <a:blip r:embed="rId2">
            <a:extLst>
              <a:ext uri="{28A0092B-C50C-407E-A947-70E740481C1C}">
                <a14:useLocalDpi xmlns:a14="http://schemas.microsoft.com/office/drawing/2010/main" val="0"/>
              </a:ext>
            </a:extLst>
          </a:blip>
          <a:srcRect l="1194" t="21543" r="62537" b="8145"/>
          <a:stretch/>
        </p:blipFill>
        <p:spPr>
          <a:xfrm>
            <a:off x="4141519" y="953985"/>
            <a:ext cx="4495800" cy="5866410"/>
          </a:xfrm>
          <a:prstGeom prst="rect">
            <a:avLst/>
          </a:prstGeom>
        </p:spPr>
      </p:pic>
    </p:spTree>
    <p:extLst>
      <p:ext uri="{BB962C8B-B14F-4D97-AF65-F5344CB8AC3E}">
        <p14:creationId xmlns:p14="http://schemas.microsoft.com/office/powerpoint/2010/main" val="30767331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dirty="0" smtClean="0"/>
              <a:t>Back to our common syllabus…</a:t>
            </a:r>
          </a:p>
          <a:p>
            <a:pPr marL="109728" indent="0">
              <a:buNone/>
            </a:pPr>
            <a:r>
              <a:rPr lang="en-US" dirty="0" smtClean="0"/>
              <a:t> 	standards from syllabus (CCRS)</a:t>
            </a:r>
            <a:endParaRPr lang="en-US" dirty="0"/>
          </a:p>
        </p:txBody>
      </p:sp>
      <p:sp>
        <p:nvSpPr>
          <p:cNvPr id="3" name="Title 2"/>
          <p:cNvSpPr>
            <a:spLocks noGrp="1"/>
          </p:cNvSpPr>
          <p:nvPr>
            <p:ph type="title"/>
          </p:nvPr>
        </p:nvSpPr>
        <p:spPr>
          <a:xfrm>
            <a:off x="457200" y="274638"/>
            <a:ext cx="8229600" cy="868362"/>
          </a:xfrm>
        </p:spPr>
        <p:txBody>
          <a:bodyPr>
            <a:normAutofit/>
          </a:bodyPr>
          <a:lstStyle/>
          <a:p>
            <a:r>
              <a:rPr lang="en-US" dirty="0" smtClean="0"/>
              <a:t>What Are the Skills and Topics? </a:t>
            </a:r>
            <a:endParaRPr lang="en-US" dirty="0"/>
          </a:p>
        </p:txBody>
      </p:sp>
      <p:sp>
        <p:nvSpPr>
          <p:cNvPr id="4" name="TextBox 3"/>
          <p:cNvSpPr txBox="1"/>
          <p:nvPr/>
        </p:nvSpPr>
        <p:spPr>
          <a:xfrm>
            <a:off x="4343400" y="2057400"/>
            <a:ext cx="4343400" cy="5139869"/>
          </a:xfrm>
          <a:prstGeom prst="rect">
            <a:avLst/>
          </a:prstGeom>
          <a:noFill/>
        </p:spPr>
        <p:txBody>
          <a:bodyPr wrap="square" rtlCol="0">
            <a:spAutoFit/>
          </a:bodyPr>
          <a:lstStyle/>
          <a:p>
            <a:r>
              <a:rPr lang="en-US" sz="1000" b="1" u="sng" dirty="0"/>
              <a:t>Standard Outcomes</a:t>
            </a:r>
            <a:endParaRPr lang="en-US" sz="1000" dirty="0"/>
          </a:p>
          <a:p>
            <a:r>
              <a:rPr lang="en-US" sz="1000" b="1" u="sng" dirty="0"/>
              <a:t>Reading</a:t>
            </a:r>
            <a:r>
              <a:rPr lang="en-US" sz="1000" dirty="0"/>
              <a:t> (RI 1.1-1.9)</a:t>
            </a:r>
          </a:p>
          <a:p>
            <a:r>
              <a:rPr lang="en-US" sz="1000" dirty="0"/>
              <a:t>main topic, key details, connecting information in texts, identifying and using text features to comprehend, asking and answering questions related to content, finding textual evidence to support answers</a:t>
            </a:r>
          </a:p>
          <a:p>
            <a:r>
              <a:rPr lang="en-US" sz="1000" b="1" u="sng" dirty="0"/>
              <a:t>Writing</a:t>
            </a:r>
            <a:r>
              <a:rPr lang="en-US" sz="1000" u="sng" dirty="0"/>
              <a:t> </a:t>
            </a:r>
            <a:r>
              <a:rPr lang="en-US" sz="1000" dirty="0"/>
              <a:t>(W1.3-1.8)</a:t>
            </a:r>
          </a:p>
          <a:p>
            <a:r>
              <a:rPr lang="en-US" sz="1000" dirty="0"/>
              <a:t>explanatory, narrative and “how to” including topic, related sentences to form a paragraph on a topic, supporting details, closure, transitional words, sequence, graphic organizers, lists,  note taking, completing forms, using technology in </a:t>
            </a:r>
            <a:r>
              <a:rPr lang="en-US" sz="1000" dirty="0" smtClean="0"/>
              <a:t>writing</a:t>
            </a:r>
            <a:r>
              <a:rPr lang="en-US" sz="1000" b="1" dirty="0"/>
              <a:t> </a:t>
            </a:r>
            <a:endParaRPr lang="en-US" sz="1000" dirty="0"/>
          </a:p>
          <a:p>
            <a:r>
              <a:rPr lang="en-US" sz="1000" b="1" u="sng" dirty="0"/>
              <a:t>Speaking and Listening</a:t>
            </a:r>
            <a:r>
              <a:rPr lang="en-US" sz="1000" u="sng" dirty="0"/>
              <a:t> </a:t>
            </a:r>
            <a:r>
              <a:rPr lang="en-US" sz="1000" dirty="0"/>
              <a:t>(SL1.1-1.6)</a:t>
            </a:r>
          </a:p>
          <a:p>
            <a:r>
              <a:rPr lang="en-US" sz="1000" dirty="0"/>
              <a:t>responding, adding information to conversation, clarifying by asking, describing, speaking audibly, expressing ideas clearly and in complete sentences, when appropriate, recognize/use basic grammar conventions for understanding and speaking, recognize/use present, past and future tense, use sequence of events, follow multi- step directions</a:t>
            </a:r>
          </a:p>
          <a:p>
            <a:r>
              <a:rPr lang="en-US" sz="1000" b="1" u="sng" dirty="0"/>
              <a:t>Language/ Grammar</a:t>
            </a:r>
            <a:r>
              <a:rPr lang="en-US" sz="1000" u="sng" dirty="0"/>
              <a:t> </a:t>
            </a:r>
            <a:r>
              <a:rPr lang="en-US" sz="1000" dirty="0"/>
              <a:t>(L1.1-1.6)</a:t>
            </a:r>
          </a:p>
          <a:p>
            <a:r>
              <a:rPr lang="en-US" sz="1000" dirty="0"/>
              <a:t>nouns, verbs, adjectives, conjunctions, question words, sentence types, capitalization, punctuation, commas, spelling patterns, sorting, attributes, real life word connections, role playing word meanings</a:t>
            </a:r>
          </a:p>
          <a:p>
            <a:r>
              <a:rPr lang="en-US" sz="1000" b="1" u="sng" dirty="0"/>
              <a:t>Reading Foundations</a:t>
            </a:r>
            <a:r>
              <a:rPr lang="en-US" sz="1000" u="sng" dirty="0"/>
              <a:t> (RF 1.2-1.4)</a:t>
            </a:r>
            <a:endParaRPr lang="en-US" sz="1000" dirty="0"/>
          </a:p>
          <a:p>
            <a:r>
              <a:rPr lang="en-US" sz="1000" dirty="0"/>
              <a:t>rhyming words, short/long vowels, consonant blends and digraphs, blending and segmenting syllables, decoding, high frequency sight words, irregular words, spelling</a:t>
            </a:r>
          </a:p>
          <a:p>
            <a:r>
              <a:rPr lang="en-US" sz="1000" b="1" u="sng" dirty="0"/>
              <a:t>Numeration </a:t>
            </a:r>
            <a:r>
              <a:rPr lang="en-US" sz="1000" dirty="0"/>
              <a:t>(2NBT .1-.8, 3NBT .1-.3)</a:t>
            </a:r>
          </a:p>
          <a:p>
            <a:r>
              <a:rPr lang="en-US" sz="1000" dirty="0"/>
              <a:t>Numbers and operations using base 10, measure in standard units, interpret data using graphic organizers</a:t>
            </a:r>
          </a:p>
          <a:p>
            <a:endParaRPr lang="en-US" dirty="0"/>
          </a:p>
        </p:txBody>
      </p:sp>
      <p:sp>
        <p:nvSpPr>
          <p:cNvPr id="7" name="TextBox 6"/>
          <p:cNvSpPr txBox="1"/>
          <p:nvPr/>
        </p:nvSpPr>
        <p:spPr>
          <a:xfrm>
            <a:off x="533400" y="2057400"/>
            <a:ext cx="3505200" cy="4732065"/>
          </a:xfrm>
          <a:prstGeom prst="rect">
            <a:avLst/>
          </a:prstGeom>
          <a:noFill/>
        </p:spPr>
        <p:txBody>
          <a:bodyPr wrap="square" rtlCol="0">
            <a:spAutoFit/>
          </a:bodyPr>
          <a:lstStyle/>
          <a:p>
            <a:r>
              <a:rPr lang="en-US" sz="1050" dirty="0" smtClean="0"/>
              <a:t> </a:t>
            </a:r>
            <a:r>
              <a:rPr lang="en-US" sz="1050" b="1" u="sng" dirty="0"/>
              <a:t>Speaking and Listening:</a:t>
            </a:r>
            <a:r>
              <a:rPr lang="en-US" sz="1050" dirty="0"/>
              <a:t> (SL. K.2-3, 1.1, 1.4, 1.6) using listening / speaking etiquette rules, asking and answering questions, forming sentences, saying words correctly so others can understand (pronunciation</a:t>
            </a:r>
            <a:r>
              <a:rPr lang="en-US" sz="1050" dirty="0" smtClean="0"/>
              <a:t>).</a:t>
            </a:r>
            <a:r>
              <a:rPr lang="en-US" sz="1050" dirty="0"/>
              <a:t> </a:t>
            </a:r>
          </a:p>
          <a:p>
            <a:r>
              <a:rPr lang="en-US" sz="1050" b="1" u="sng" dirty="0"/>
              <a:t>Reading:</a:t>
            </a:r>
            <a:r>
              <a:rPr lang="en-US" sz="1050" dirty="0"/>
              <a:t> (RI/RL.1.1, 2.1, RI.1.2, 1.7, RF.K.2 &amp; 1.2) segmenting and blending sounds and syllables in words, decoding words and learning the meaning of new words, gathering meaning from a written text</a:t>
            </a:r>
            <a:r>
              <a:rPr lang="en-US" sz="1050" dirty="0" smtClean="0"/>
              <a:t>. </a:t>
            </a:r>
            <a:endParaRPr lang="en-US" sz="1050" dirty="0"/>
          </a:p>
          <a:p>
            <a:r>
              <a:rPr lang="en-US" sz="1050" b="1" u="sng" dirty="0"/>
              <a:t>Writing:</a:t>
            </a:r>
            <a:r>
              <a:rPr lang="en-US" sz="1050" dirty="0"/>
              <a:t> (W.1.3, 1.4, 1.6, 1.8, L.K.2 &amp; 1.2) putting words into sentences and questions; using grammar and punctuation, putting thoughts or information into writing; spelling common sound patterns</a:t>
            </a:r>
            <a:r>
              <a:rPr lang="en-US" sz="1050" dirty="0" smtClean="0"/>
              <a:t>.</a:t>
            </a:r>
            <a:r>
              <a:rPr lang="en-US" sz="1050" dirty="0"/>
              <a:t> </a:t>
            </a:r>
          </a:p>
          <a:p>
            <a:r>
              <a:rPr lang="en-US" sz="1050" b="1" u="sng" dirty="0"/>
              <a:t>Grammar:</a:t>
            </a:r>
            <a:r>
              <a:rPr lang="en-US" sz="1050" dirty="0"/>
              <a:t> (L.K.1 &amp; 1.1) using common, proper and possessive nouns, using singular and plural nouns with matching verbs, using personal, possessive, indefinite and demonstrative pronouns, using past, present and future tense of verbs, using common adjectives, conjunctions, articles, prepositions, and using question words (interrogatives).  </a:t>
            </a:r>
          </a:p>
          <a:p>
            <a:r>
              <a:rPr lang="en-US" sz="1050" b="1" u="sng" dirty="0"/>
              <a:t>Numeracy:</a:t>
            </a:r>
            <a:r>
              <a:rPr lang="en-US" sz="1050" b="1" dirty="0"/>
              <a:t>  </a:t>
            </a:r>
            <a:r>
              <a:rPr lang="en-US" sz="1050" dirty="0"/>
              <a:t>(l.NBT.2, 1.4, 1.5; 1. OA.2, 1.6, 1.8; 1MD.2, 1.4) counting, cardinality, number sense, number operations, developing an understanding of measurement and interpreting simple graphs/data.</a:t>
            </a:r>
            <a:r>
              <a:rPr lang="en-US" sz="1050" b="1" dirty="0"/>
              <a:t> </a:t>
            </a:r>
            <a:endParaRPr lang="en-US" sz="1050" dirty="0"/>
          </a:p>
          <a:p>
            <a:endParaRPr lang="en-US" dirty="0"/>
          </a:p>
        </p:txBody>
      </p:sp>
    </p:spTree>
    <p:extLst>
      <p:ext uri="{BB962C8B-B14F-4D97-AF65-F5344CB8AC3E}">
        <p14:creationId xmlns:p14="http://schemas.microsoft.com/office/powerpoint/2010/main" val="137796521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409</TotalTime>
  <Words>1305</Words>
  <Application>Microsoft Office PowerPoint</Application>
  <PresentationFormat>On-screen Show (4:3)</PresentationFormat>
  <Paragraphs>152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 Team Teaching in  the Classroom</vt:lpstr>
      <vt:lpstr>Session Objectives</vt:lpstr>
      <vt:lpstr>Rationale</vt:lpstr>
      <vt:lpstr>Implementation</vt:lpstr>
      <vt:lpstr>Implementation</vt:lpstr>
      <vt:lpstr>Implementation</vt:lpstr>
      <vt:lpstr>Implementation</vt:lpstr>
      <vt:lpstr>Implementation</vt:lpstr>
      <vt:lpstr>What Are the Skills and Topics? </vt:lpstr>
      <vt:lpstr>CCRS – College and Career Readiness Standards</vt:lpstr>
      <vt:lpstr>What Are the Skills and Topics? </vt:lpstr>
      <vt:lpstr>What it looks like in action!</vt:lpstr>
      <vt:lpstr>Keeping in mind our desired outcomes</vt:lpstr>
      <vt:lpstr>Community Resource Unit</vt:lpstr>
      <vt:lpstr>Examples of Team Activities</vt:lpstr>
      <vt:lpstr>Destinations</vt:lpstr>
      <vt:lpstr>Destinations</vt:lpstr>
      <vt:lpstr>Maps and Directions</vt:lpstr>
      <vt:lpstr>Maps and Directions</vt:lpstr>
      <vt:lpstr>Maps and Directions</vt:lpstr>
      <vt:lpstr>Transportation</vt:lpstr>
      <vt:lpstr>Transportation</vt:lpstr>
      <vt:lpstr>Transportation</vt:lpstr>
      <vt:lpstr>Transportation</vt:lpstr>
      <vt:lpstr>Transportation</vt:lpstr>
      <vt:lpstr>Some Final Thoughts</vt:lpstr>
      <vt:lpstr>Questions</vt:lpstr>
      <vt:lpstr>Jump In!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gsaunders</cp:lastModifiedBy>
  <cp:revision>56</cp:revision>
  <cp:lastPrinted>2016-10-07T17:15:52Z</cp:lastPrinted>
  <dcterms:created xsi:type="dcterms:W3CDTF">2016-09-27T23:45:41Z</dcterms:created>
  <dcterms:modified xsi:type="dcterms:W3CDTF">2016-10-10T12:10:43Z</dcterms:modified>
</cp:coreProperties>
</file>